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9" r:id="rId10"/>
    <p:sldId id="298" r:id="rId11"/>
    <p:sldId id="302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58" r:id="rId20"/>
    <p:sldId id="259" r:id="rId21"/>
    <p:sldId id="260" r:id="rId22"/>
    <p:sldId id="261" r:id="rId23"/>
    <p:sldId id="262" r:id="rId24"/>
    <p:sldId id="266" r:id="rId25"/>
    <p:sldId id="263" r:id="rId26"/>
    <p:sldId id="26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01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7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02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png"/><Relationship Id="rId4" Type="http://schemas.openxmlformats.org/officeDocument/2006/relationships/image" Target="../media/image9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45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8EAD0A-2E2A-4BAC-9063-207B4513FE66}" type="datetimeFigureOut">
              <a:rPr lang="pt-BR"/>
              <a:pPr>
                <a:defRPr/>
              </a:pPr>
              <a:t>13/02/2017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D3CD5B-B5F3-4B95-AB6A-659AE488E3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32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3CD5B-B5F3-4B95-AB6A-659AE488E37D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1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3A2C13-66CF-4DA4-AB5A-7E05D8CD7AC7}" type="slidenum">
              <a:rPr lang="pt-BR" altLang="pt-B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pt-BR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pt-BR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006666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3278C4E-29A6-4B90-BD8B-5C6C76ADFFCA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5A78-295A-4384-87A6-F9A462635D56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199E-9FFA-4735-A20A-049F92376C47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5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D35A-2330-45AC-80F4-300456F9CB3E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8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CDA8-907C-449B-AECE-343D9DA9F6F1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A6BF-E9E0-477B-B2FE-CD9E8272381D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691F-8630-4085-B8F4-2F1FE9C52152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0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03A7-593F-42FC-B1AC-BB0681F68F45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6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4B72-C64B-483A-85FB-E2DEB535D702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6052-C05E-415A-A60E-38A46648456B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05BF-C272-4943-BEBA-C5829ADEE7BB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C16EB2-7B72-4932-87EA-32E36A53B190}" type="slidenum">
              <a:rPr lang="pt-BR">
                <a:solidFill>
                  <a:srgbClr val="00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69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7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2.wmf"/><Relationship Id="rId3" Type="http://schemas.openxmlformats.org/officeDocument/2006/relationships/image" Target="../media/image44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7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86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85.wmf"/><Relationship Id="rId5" Type="http://schemas.openxmlformats.org/officeDocument/2006/relationships/image" Target="../media/image88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87.png"/><Relationship Id="rId9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93.gif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97.w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0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10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11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11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6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92" y="2927350"/>
            <a:ext cx="4474840" cy="1822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/>
              <a:t>LICENCIATURA EM FÍSICA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/>
              <a:t>Profa. Tunísia Schuler</a:t>
            </a:r>
          </a:p>
        </p:txBody>
      </p:sp>
      <p:sp>
        <p:nvSpPr>
          <p:cNvPr id="16385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pt-BR" altLang="pt-BR" sz="6000" b="1" dirty="0" smtClean="0"/>
              <a:t>OSCILAÇÕES</a:t>
            </a:r>
          </a:p>
        </p:txBody>
      </p:sp>
      <p:pic>
        <p:nvPicPr>
          <p:cNvPr id="4" name="figura1"/>
          <p:cNvPicPr/>
          <p:nvPr/>
        </p:nvPicPr>
        <p:blipFill rotWithShape="1">
          <a:blip r:embed="rId2">
            <a:lum/>
            <a:alphaModFix/>
          </a:blip>
          <a:srcRect r="90591"/>
          <a:stretch/>
        </p:blipFill>
        <p:spPr>
          <a:xfrm>
            <a:off x="899592" y="3717032"/>
            <a:ext cx="2016224" cy="25202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CaixaDeTexto 1"/>
          <p:cNvSpPr txBox="1"/>
          <p:nvPr/>
        </p:nvSpPr>
        <p:spPr>
          <a:xfrm>
            <a:off x="4499992" y="55892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INSTITUTO FEDERAL DO PARANÁ</a:t>
            </a:r>
          </a:p>
          <a:p>
            <a:pPr algn="ctr"/>
            <a:r>
              <a:rPr lang="pt-BR" b="1" dirty="0" smtClean="0"/>
              <a:t>Campus Foz do Iguaçu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27584" y="1124744"/>
                <a:ext cx="7992888" cy="5400179"/>
              </a:xfrm>
            </p:spPr>
            <p:txBody>
              <a:bodyPr/>
              <a:lstStyle/>
              <a:p>
                <a:pPr algn="just"/>
                <a:r>
                  <a:rPr lang="pt-BR" dirty="0" smtClean="0"/>
                  <a:t>Velocidade do MHS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 smtClean="0"/>
              </a:p>
              <a:p>
                <a:pPr algn="just"/>
                <a:endParaRPr lang="pt-BR" dirty="0"/>
              </a:p>
              <a:p>
                <a:pPr algn="just"/>
                <a:endParaRPr lang="pt-BR" dirty="0" smtClean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lvl="1" algn="just"/>
                <a:r>
                  <a:rPr lang="pt-BR" dirty="0" smtClean="0"/>
                  <a:t>Amplitude da velocidade (</a:t>
                </a:r>
                <a:r>
                  <a:rPr lang="pt-BR" dirty="0" err="1" smtClean="0"/>
                  <a:t>v</a:t>
                </a:r>
                <a:r>
                  <a:rPr lang="pt-BR" baseline="-25000" dirty="0" err="1" smtClean="0"/>
                  <a:t>m</a:t>
                </a:r>
                <a:r>
                  <a:rPr lang="pt-BR" dirty="0" smtClean="0"/>
                  <a:t>):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lvl="1" algn="just"/>
                <a:r>
                  <a:rPr lang="pt-BR" dirty="0" smtClean="0"/>
                  <a:t>Curva de v(t) está deslocada para a esquerda de T/4 em relação à curva de x(t).</a:t>
                </a:r>
              </a:p>
              <a:p>
                <a:pPr lvl="1" algn="just"/>
                <a:r>
                  <a:rPr lang="pt-BR" dirty="0" err="1" smtClean="0"/>
                  <a:t>Qdo</a:t>
                </a:r>
                <a:r>
                  <a:rPr lang="pt-BR" dirty="0" smtClean="0"/>
                  <a:t> x = </a:t>
                </a:r>
                <a:r>
                  <a:rPr lang="pt-BR" dirty="0" smtClean="0">
                    <a:sym typeface="Symbol"/>
                  </a:rPr>
                  <a:t>|</a:t>
                </a:r>
                <a:r>
                  <a:rPr lang="pt-BR" dirty="0" err="1" smtClean="0">
                    <a:sym typeface="Symbol"/>
                  </a:rPr>
                  <a:t>x</a:t>
                </a:r>
                <a:r>
                  <a:rPr lang="pt-BR" baseline="-25000" dirty="0" err="1" smtClean="0">
                    <a:sym typeface="Symbol"/>
                  </a:rPr>
                  <a:t>m</a:t>
                </a:r>
                <a:r>
                  <a:rPr lang="pt-BR" dirty="0" smtClean="0">
                    <a:sym typeface="Symbol"/>
                  </a:rPr>
                  <a:t>| =&gt; módulo de velocidade: </a:t>
                </a:r>
                <a:r>
                  <a:rPr lang="pt-BR" dirty="0" smtClean="0"/>
                  <a:t>v(t) = 0</a:t>
                </a:r>
              </a:p>
              <a:p>
                <a:pPr lvl="1" algn="just"/>
                <a:r>
                  <a:rPr lang="pt-BR" dirty="0" err="1" smtClean="0"/>
                  <a:t>Qdo</a:t>
                </a:r>
                <a:r>
                  <a:rPr lang="pt-BR" dirty="0" smtClean="0"/>
                  <a:t> x = 0 =&gt; módulo de velocidade: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|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pt-BR" dirty="0" smtClean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27584" y="1124744"/>
                <a:ext cx="7992888" cy="5400179"/>
              </a:xfrm>
              <a:blipFill rotWithShape="1">
                <a:blip r:embed="rId2"/>
                <a:stretch>
                  <a:fillRect l="-763" t="-1130" r="-11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763908" y="2564904"/>
                <a:ext cx="3952108" cy="690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0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8" y="2564904"/>
                <a:ext cx="3952108" cy="690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71600" y="3429000"/>
                <a:ext cx="3447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𝒗</m:t>
                      </m:r>
                      <m:d>
                        <m:dPr>
                          <m:ctrlPr>
                            <a:rPr lang="pt-B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pt-BR" sz="2000" b="1" i="1" smtClean="0">
                          <a:latin typeface="Cambria Math"/>
                        </a:rPr>
                        <m:t>=−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𝒔𝒆𝒏</m:t>
                      </m:r>
                      <m:d>
                        <m:d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</m:d>
                    </m:oMath>
                  </m:oMathPara>
                </a14:m>
                <a:endParaRPr lang="pt-BR" sz="2000" b="1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29000"/>
                <a:ext cx="344773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b="1"/>
          <a:stretch/>
        </p:blipFill>
        <p:spPr bwMode="auto">
          <a:xfrm rot="10800000">
            <a:off x="4687763" y="188641"/>
            <a:ext cx="4276725" cy="369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124744"/>
                <a:ext cx="4032448" cy="5328592"/>
              </a:xfrm>
            </p:spPr>
            <p:txBody>
              <a:bodyPr/>
              <a:lstStyle/>
              <a:p>
                <a:pPr algn="just"/>
                <a:r>
                  <a:rPr lang="pt-BR" dirty="0" smtClean="0"/>
                  <a:t>Aceleração do MHS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 smtClean="0"/>
              </a:p>
              <a:p>
                <a:pPr algn="just"/>
                <a:endParaRPr lang="pt-BR" dirty="0"/>
              </a:p>
              <a:p>
                <a:pPr algn="just"/>
                <a:endParaRPr lang="pt-BR" dirty="0" smtClean="0"/>
              </a:p>
              <a:p>
                <a:pPr lvl="1" algn="just"/>
                <a:endParaRPr lang="pt-BR" sz="2200" dirty="0" smtClean="0"/>
              </a:p>
              <a:p>
                <a:pPr lvl="1" algn="just"/>
                <a:r>
                  <a:rPr lang="pt-BR" sz="2200" dirty="0" smtClean="0"/>
                  <a:t>Amplitude </a:t>
                </a:r>
                <a:r>
                  <a:rPr lang="pt-BR" sz="2200" dirty="0"/>
                  <a:t>da </a:t>
                </a:r>
                <a:r>
                  <a:rPr lang="pt-BR" sz="2200" dirty="0" smtClean="0"/>
                  <a:t>aceleração (</a:t>
                </a:r>
                <a:r>
                  <a:rPr lang="pt-BR" sz="2200" dirty="0" err="1" smtClean="0"/>
                  <a:t>a</a:t>
                </a:r>
                <a:r>
                  <a:rPr lang="pt-BR" sz="2200" baseline="-25000" dirty="0" err="1" smtClean="0"/>
                  <a:t>m</a:t>
                </a:r>
                <a:r>
                  <a:rPr lang="pt-BR" sz="2200" dirty="0"/>
                  <a:t>):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sz="22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t-BR" sz="2200" i="1">
                        <a:latin typeface="Cambria Math"/>
                      </a:rPr>
                      <m:t>=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pt-BR" sz="2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2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pt-BR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pt-BR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pt-BR" sz="2200" dirty="0" smtClean="0"/>
              </a:p>
              <a:p>
                <a:pPr lvl="1" algn="just"/>
                <a:r>
                  <a:rPr lang="pt-BR" sz="2200" dirty="0" smtClean="0"/>
                  <a:t>Curva de a(t) está deslocada para a esquerda T/4 em relação à curva de v(t) </a:t>
                </a:r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124744"/>
                <a:ext cx="4032448" cy="5328592"/>
              </a:xfrm>
              <a:blipFill rotWithShape="1">
                <a:blip r:embed="rId3"/>
                <a:stretch>
                  <a:fillRect l="-1360" t="-1144" r="-19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136748"/>
            <a:ext cx="3528392" cy="455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63908" y="2420888"/>
                <a:ext cx="4377417" cy="690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𝑑𝑣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𝑠𝑒𝑛</m:t>
                                  </m:r>
                                </m:fName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8" y="2420888"/>
                <a:ext cx="4377417" cy="690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39909" y="3284984"/>
                <a:ext cx="430220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𝒄𝒐𝒔</m:t>
                      </m:r>
                      <m:d>
                        <m:dPr>
                          <m:ctrlPr>
                            <a:rPr lang="pt-B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</m:d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09" y="3284984"/>
                <a:ext cx="4302203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084168" y="4975224"/>
                <a:ext cx="254640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pt-B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975224"/>
                <a:ext cx="2546403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5364088" y="5715253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No MHS, a aceleração é proporcional ao negativo do deslocamento, e as duas grandezas estão relacionadas pelo quadrado da frequência angular.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6642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563938" y="1819275"/>
            <a:ext cx="5162550" cy="4806950"/>
            <a:chOff x="2245" y="1146"/>
            <a:chExt cx="3252" cy="3028"/>
          </a:xfrm>
        </p:grpSpPr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661"/>
              <a:ext cx="3252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Line 4"/>
            <p:cNvSpPr>
              <a:spLocks noChangeShapeType="1"/>
            </p:cNvSpPr>
            <p:nvPr/>
          </p:nvSpPr>
          <p:spPr bwMode="auto">
            <a:xfrm flipV="1">
              <a:off x="3536" y="1271"/>
              <a:ext cx="0" cy="2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6" name="Text Box 5"/>
            <p:cNvSpPr txBox="1">
              <a:spLocks noChangeArrowheads="1"/>
            </p:cNvSpPr>
            <p:nvPr/>
          </p:nvSpPr>
          <p:spPr bwMode="auto">
            <a:xfrm>
              <a:off x="3299" y="1146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b="1" i="1"/>
                <a:t>Y</a:t>
              </a:r>
            </a:p>
          </p:txBody>
        </p:sp>
        <p:sp>
          <p:nvSpPr>
            <p:cNvPr id="19477" name="Text Box 6"/>
            <p:cNvSpPr txBox="1">
              <a:spLocks noChangeArrowheads="1"/>
            </p:cNvSpPr>
            <p:nvPr/>
          </p:nvSpPr>
          <p:spPr bwMode="auto">
            <a:xfrm>
              <a:off x="5153" y="2643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b="1" i="1"/>
                <a:t>X</a:t>
              </a: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18022" y="141288"/>
            <a:ext cx="671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b="1" i="1" u="sng" dirty="0" smtClean="0"/>
              <a:t>MOVIMENTO CIRCULAR UNIFORME</a:t>
            </a:r>
            <a:endParaRPr lang="pt-BR" altLang="pt-BR" sz="2800" b="1" i="1" u="sng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45025" y="892522"/>
            <a:ext cx="39592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pt-BR" b="1" i="1">
                <a:cs typeface="Arial" charset="0"/>
              </a:rPr>
              <a:t>ω</a:t>
            </a:r>
            <a:r>
              <a:rPr lang="pt-BR" altLang="pt-BR" i="1">
                <a:cs typeface="Arial" charset="0"/>
              </a:rPr>
              <a:t> (velocidade angular) → </a:t>
            </a:r>
            <a:r>
              <a:rPr lang="pt-BR" altLang="pt-BR" i="1">
                <a:solidFill>
                  <a:srgbClr val="FF0000"/>
                </a:solidFill>
                <a:cs typeface="Arial" charset="0"/>
              </a:rPr>
              <a:t>constante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179388" y="692150"/>
            <a:ext cx="3279775" cy="3576638"/>
            <a:chOff x="249" y="527"/>
            <a:chExt cx="2066" cy="2253"/>
          </a:xfrm>
        </p:grpSpPr>
        <p:pic>
          <p:nvPicPr>
            <p:cNvPr id="19472" name="Picture 10" descr="Orbital motion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527"/>
              <a:ext cx="2066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11"/>
            <p:cNvSpPr txBox="1">
              <a:spLocks noChangeArrowheads="1"/>
            </p:cNvSpPr>
            <p:nvPr/>
          </p:nvSpPr>
          <p:spPr bwMode="auto">
            <a:xfrm>
              <a:off x="513" y="2568"/>
              <a:ext cx="15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600" i="1" u="sng"/>
                <a:t>Movimento Terra-Lua</a:t>
              </a:r>
            </a:p>
          </p:txBody>
        </p:sp>
      </p:grpSp>
      <p:sp>
        <p:nvSpPr>
          <p:cNvPr id="27660" name="Freeform 12"/>
          <p:cNvSpPr>
            <a:spLocks/>
          </p:cNvSpPr>
          <p:nvPr/>
        </p:nvSpPr>
        <p:spPr bwMode="auto">
          <a:xfrm>
            <a:off x="5953125" y="4238625"/>
            <a:ext cx="207963" cy="300038"/>
          </a:xfrm>
          <a:custGeom>
            <a:avLst/>
            <a:gdLst>
              <a:gd name="T0" fmla="*/ 207963 w 136"/>
              <a:gd name="T1" fmla="*/ 300038 h 136"/>
              <a:gd name="T2" fmla="*/ 139152 w 136"/>
              <a:gd name="T3" fmla="*/ 99277 h 136"/>
              <a:gd name="T4" fmla="*/ 0 w 136"/>
              <a:gd name="T5" fmla="*/ 0 h 136"/>
              <a:gd name="T6" fmla="*/ 0 60000 65536"/>
              <a:gd name="T7" fmla="*/ 0 60000 65536"/>
              <a:gd name="T8" fmla="*/ 0 60000 65536"/>
              <a:gd name="T9" fmla="*/ 0 w 136"/>
              <a:gd name="T10" fmla="*/ 0 h 136"/>
              <a:gd name="T11" fmla="*/ 136 w 1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136">
                <a:moveTo>
                  <a:pt x="136" y="136"/>
                </a:moveTo>
                <a:cubicBezTo>
                  <a:pt x="125" y="102"/>
                  <a:pt x="114" y="68"/>
                  <a:pt x="91" y="45"/>
                </a:cubicBezTo>
                <a:cubicBezTo>
                  <a:pt x="68" y="22"/>
                  <a:pt x="15" y="7"/>
                  <a:pt x="0" y="0"/>
                </a:cubicBezTo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56313" y="40989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pt-BR">
                <a:solidFill>
                  <a:schemeClr val="bg1">
                    <a:lumMod val="50000"/>
                  </a:schemeClr>
                </a:solidFill>
                <a:cs typeface="Arial" charset="0"/>
              </a:rPr>
              <a:t>α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221288" y="1396578"/>
            <a:ext cx="2806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b="1" i="1">
                <a:cs typeface="Arial" charset="0"/>
              </a:rPr>
              <a:t>T</a:t>
            </a:r>
            <a:r>
              <a:rPr lang="pt-BR" altLang="pt-BR" i="1">
                <a:cs typeface="Arial" charset="0"/>
              </a:rPr>
              <a:t> (Período) → </a:t>
            </a:r>
            <a:r>
              <a:rPr lang="pt-BR" altLang="pt-BR" i="1">
                <a:solidFill>
                  <a:srgbClr val="FF0000"/>
                </a:solidFill>
                <a:cs typeface="Arial" charset="0"/>
              </a:rPr>
              <a:t>constante</a:t>
            </a:r>
          </a:p>
        </p:txBody>
      </p: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6472238" y="2420938"/>
            <a:ext cx="1628775" cy="800100"/>
            <a:chOff x="4077" y="1525"/>
            <a:chExt cx="1026" cy="504"/>
          </a:xfrm>
        </p:grpSpPr>
        <p:pic>
          <p:nvPicPr>
            <p:cNvPr id="1947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35333">
              <a:off x="4338" y="1264"/>
              <a:ext cx="504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4630" y="1562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pt-BR" sz="2800" b="1" i="1">
                  <a:cs typeface="Arial" charset="0"/>
                </a:rPr>
                <a:t>ω</a:t>
              </a:r>
            </a:p>
          </p:txBody>
        </p:sp>
      </p:grp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380288" y="4581525"/>
            <a:ext cx="288925" cy="2873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458468" y="4221088"/>
            <a:ext cx="825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i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t-BR" altLang="pt-BR" sz="1600" b="1" i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pt-BR" altLang="pt-BR" sz="1600" b="1" i="1" baseline="-25000" dirty="0" err="1">
                <a:solidFill>
                  <a:schemeClr val="bg1">
                    <a:lumMod val="50000"/>
                  </a:schemeClr>
                </a:solidFill>
              </a:rPr>
              <a:t>máx</a:t>
            </a:r>
            <a:endParaRPr lang="pt-BR" altLang="pt-BR" sz="1600" b="1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563938" y="4581525"/>
            <a:ext cx="288925" cy="2873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443663" y="6092825"/>
            <a:ext cx="22336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i="1">
                <a:solidFill>
                  <a:schemeClr val="bg1"/>
                </a:solidFill>
              </a:rPr>
              <a:t>X</a:t>
            </a:r>
            <a:r>
              <a:rPr lang="pt-BR" altLang="pt-BR" sz="1600" b="1" i="1" baseline="-25000">
                <a:solidFill>
                  <a:schemeClr val="bg1"/>
                </a:solidFill>
              </a:rPr>
              <a:t>máx</a:t>
            </a:r>
            <a:r>
              <a:rPr lang="pt-BR" altLang="pt-BR" sz="1600" b="1" i="1">
                <a:solidFill>
                  <a:schemeClr val="bg1"/>
                </a:solidFill>
              </a:rPr>
              <a:t> = A = Amplitude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308850" y="4221163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i="1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pt-BR" altLang="pt-BR" sz="1600" b="1" i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pt-BR" altLang="pt-BR" sz="1600" b="1" i="1" baseline="-25000" dirty="0" err="1">
                <a:solidFill>
                  <a:schemeClr val="bg1">
                    <a:lumMod val="50000"/>
                  </a:schemeClr>
                </a:solidFill>
              </a:rPr>
              <a:t>máx</a:t>
            </a:r>
            <a:endParaRPr lang="pt-BR" altLang="pt-BR" sz="1600" b="1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 animBg="1"/>
      <p:bldP spid="27660" grpId="0" animBg="1"/>
      <p:bldP spid="27661" grpId="0"/>
      <p:bldP spid="27662" grpId="0" animBg="1"/>
      <p:bldP spid="27667" grpId="0"/>
      <p:bldP spid="27669" grpId="0"/>
      <p:bldP spid="27670" grpId="0"/>
      <p:bldP spid="27668" grpId="0" animBg="1"/>
      <p:bldP spid="276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/>
              <a:t>Modelagem Matemática da Cinemática do MCU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dirty="0"/>
              <a:t> </a:t>
            </a:r>
            <a:r>
              <a:rPr lang="pt-BR" altLang="pt-BR" i="1" dirty="0"/>
              <a:t>Posição </a:t>
            </a:r>
            <a:r>
              <a:rPr lang="pt-BR" altLang="pt-BR" i="1" dirty="0">
                <a:solidFill>
                  <a:schemeClr val="tx2"/>
                </a:solidFill>
              </a:rPr>
              <a:t>de P,</a:t>
            </a:r>
            <a:r>
              <a:rPr lang="pt-BR" altLang="pt-BR" dirty="0">
                <a:solidFill>
                  <a:schemeClr val="tx2"/>
                </a:solidFill>
              </a:rPr>
              <a:t> </a:t>
            </a:r>
            <a:r>
              <a:rPr lang="pt-BR" altLang="pt-BR" i="1" dirty="0">
                <a:solidFill>
                  <a:schemeClr val="tx2"/>
                </a:solidFill>
              </a:rPr>
              <a:t>no </a:t>
            </a:r>
            <a:r>
              <a:rPr lang="pt-BR" altLang="pt-BR" i="1" u="sng" dirty="0">
                <a:solidFill>
                  <a:schemeClr val="tx2"/>
                </a:solidFill>
              </a:rPr>
              <a:t>eixo horizontal</a:t>
            </a:r>
            <a:r>
              <a:rPr lang="pt-BR" altLang="pt-BR" i="1" dirty="0"/>
              <a:t>, em função do tempo </a:t>
            </a:r>
            <a:r>
              <a:rPr lang="pt-BR" altLang="pt-BR" i="1" dirty="0">
                <a:sym typeface="Symbol" pitchFamily="18" charset="2"/>
              </a:rPr>
              <a:t> X = f(t)</a:t>
            </a:r>
            <a:r>
              <a:rPr lang="pt-BR" altLang="pt-BR" dirty="0"/>
              <a:t>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4213" y="5516563"/>
            <a:ext cx="6551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dirty="0"/>
              <a:t> </a:t>
            </a:r>
            <a:r>
              <a:rPr lang="pt-BR" altLang="pt-BR" i="1" dirty="0"/>
              <a:t>P</a:t>
            </a:r>
            <a:r>
              <a:rPr lang="pt-BR" altLang="pt-BR" i="1" dirty="0">
                <a:solidFill>
                  <a:schemeClr val="tx2"/>
                </a:solidFill>
              </a:rPr>
              <a:t>osição de P</a:t>
            </a:r>
            <a:r>
              <a:rPr lang="pt-BR" altLang="pt-BR" dirty="0">
                <a:solidFill>
                  <a:schemeClr val="tx2"/>
                </a:solidFill>
              </a:rPr>
              <a:t> </a:t>
            </a:r>
            <a:r>
              <a:rPr lang="pt-BR" altLang="pt-BR" i="1" dirty="0">
                <a:solidFill>
                  <a:schemeClr val="tx2"/>
                </a:solidFill>
              </a:rPr>
              <a:t>no </a:t>
            </a:r>
            <a:r>
              <a:rPr lang="pt-BR" altLang="pt-BR" i="1" u="sng" dirty="0">
                <a:solidFill>
                  <a:schemeClr val="tx2"/>
                </a:solidFill>
              </a:rPr>
              <a:t>eixo vertical</a:t>
            </a:r>
            <a:r>
              <a:rPr lang="pt-BR" altLang="pt-BR" i="1" dirty="0">
                <a:solidFill>
                  <a:schemeClr val="tx2"/>
                </a:solidFill>
              </a:rPr>
              <a:t> </a:t>
            </a:r>
            <a:r>
              <a:rPr lang="pt-BR" altLang="pt-BR" i="1" dirty="0"/>
              <a:t>em função do tempo </a:t>
            </a:r>
            <a:r>
              <a:rPr lang="pt-BR" altLang="pt-BR" i="1" dirty="0">
                <a:sym typeface="Symbol" pitchFamily="18" charset="2"/>
              </a:rPr>
              <a:t> Y = f(t)</a:t>
            </a:r>
            <a:r>
              <a:rPr lang="pt-BR" altLang="pt-BR" dirty="0"/>
              <a:t>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843213" y="6086475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i="1" dirty="0" smtClean="0"/>
              <a:t>DESAFIO!!!!</a:t>
            </a:r>
            <a:endParaRPr lang="pt-BR" altLang="pt-BR" i="1" dirty="0"/>
          </a:p>
        </p:txBody>
      </p:sp>
      <p:graphicFrame>
        <p:nvGraphicFramePr>
          <p:cNvPr id="2970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22458"/>
              </p:ext>
            </p:extLst>
          </p:nvPr>
        </p:nvGraphicFramePr>
        <p:xfrm>
          <a:off x="3021013" y="4016375"/>
          <a:ext cx="3057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6" name="Equação" r:id="rId3" imgW="939600" imgH="203040" progId="Equation.3">
                  <p:embed/>
                </p:oleObj>
              </mc:Choice>
              <mc:Fallback>
                <p:oleObj name="Equação" r:id="rId3" imgW="939600" imgH="2030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016375"/>
                        <a:ext cx="3057525" cy="6429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026010"/>
              </p:ext>
            </p:extLst>
          </p:nvPr>
        </p:nvGraphicFramePr>
        <p:xfrm>
          <a:off x="2955925" y="1348507"/>
          <a:ext cx="3127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7" name="Equação" r:id="rId5" imgW="965160" imgH="177480" progId="Equation.3">
                  <p:embed/>
                </p:oleObj>
              </mc:Choice>
              <mc:Fallback>
                <p:oleObj name="Equação" r:id="rId5" imgW="965160" imgH="1774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348507"/>
                        <a:ext cx="3127375" cy="568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27313" y="2349500"/>
            <a:ext cx="388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/>
              <a:t>Porém, </a:t>
            </a:r>
            <a:r>
              <a:rPr lang="el-GR" altLang="pt-BR" b="1" i="1" u="sng" dirty="0">
                <a:solidFill>
                  <a:schemeClr val="tx2"/>
                </a:solidFill>
                <a:cs typeface="Arial" charset="0"/>
              </a:rPr>
              <a:t>α</a:t>
            </a:r>
            <a:r>
              <a:rPr lang="pt-BR" altLang="pt-BR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altLang="pt-BR" dirty="0">
                <a:cs typeface="Arial" charset="0"/>
              </a:rPr>
              <a:t>varia com o tempo. Assim, </a:t>
            </a:r>
            <a:endParaRPr lang="el-GR" altLang="pt-BR" dirty="0">
              <a:cs typeface="Arial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09750" y="41560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onde</a:t>
            </a:r>
            <a:endParaRPr lang="el-GR" altLang="pt-BR">
              <a:cs typeface="Arial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427984" y="4869160"/>
            <a:ext cx="4320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i="1" dirty="0">
                <a:cs typeface="Arial" charset="0"/>
              </a:rPr>
              <a:t>e </a:t>
            </a:r>
            <a:r>
              <a:rPr lang="el-GR" altLang="pt-BR" i="1" dirty="0">
                <a:cs typeface="Arial" charset="0"/>
                <a:sym typeface="Symbol"/>
              </a:rPr>
              <a:t></a:t>
            </a:r>
            <a:r>
              <a:rPr lang="pt-BR" altLang="pt-BR" dirty="0" smtClean="0">
                <a:cs typeface="Arial" charset="0"/>
              </a:rPr>
              <a:t> </a:t>
            </a:r>
            <a:r>
              <a:rPr lang="pt-BR" altLang="pt-BR" dirty="0">
                <a:cs typeface="Arial" charset="0"/>
              </a:rPr>
              <a:t>é a </a:t>
            </a:r>
            <a:r>
              <a:rPr lang="pt-BR" altLang="pt-BR" dirty="0" smtClean="0">
                <a:cs typeface="Arial" charset="0"/>
              </a:rPr>
              <a:t>constante de fase ou fase inicial.</a:t>
            </a:r>
            <a:endParaRPr lang="el-GR" altLang="pt-BR" dirty="0">
              <a:cs typeface="Arial" charset="0"/>
            </a:endParaRPr>
          </a:p>
        </p:txBody>
      </p:sp>
      <p:graphicFrame>
        <p:nvGraphicFramePr>
          <p:cNvPr id="29707" name="Object 5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8271992"/>
              </p:ext>
            </p:extLst>
          </p:nvPr>
        </p:nvGraphicFramePr>
        <p:xfrm>
          <a:off x="2555776" y="2894583"/>
          <a:ext cx="3889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Equation" r:id="rId7" imgW="1219200" imgH="190500" progId="Equation.3">
                  <p:embed/>
                </p:oleObj>
              </mc:Choice>
              <mc:Fallback>
                <p:oleObj name="Equation" r:id="rId7" imgW="1219200" imgH="1905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894583"/>
                        <a:ext cx="3889375" cy="6064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06561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  <p:bldP spid="29704" grpId="0"/>
      <p:bldP spid="29705" grpId="0"/>
      <p:bldP spid="29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1620838"/>
            <a:ext cx="5510213" cy="3752850"/>
            <a:chOff x="0" y="1021"/>
            <a:chExt cx="3471" cy="2364"/>
          </a:xfrm>
        </p:grpSpPr>
        <p:grpSp>
          <p:nvGrpSpPr>
            <p:cNvPr id="30797" name="Group 3"/>
            <p:cNvGrpSpPr>
              <a:grpSpLocks/>
            </p:cNvGrpSpPr>
            <p:nvPr/>
          </p:nvGrpSpPr>
          <p:grpSpPr bwMode="auto">
            <a:xfrm>
              <a:off x="295" y="1021"/>
              <a:ext cx="3176" cy="2364"/>
              <a:chOff x="295" y="1021"/>
              <a:chExt cx="3176" cy="2364"/>
            </a:xfrm>
          </p:grpSpPr>
          <p:grpSp>
            <p:nvGrpSpPr>
              <p:cNvPr id="30800" name="Group 4"/>
              <p:cNvGrpSpPr>
                <a:grpSpLocks/>
              </p:cNvGrpSpPr>
              <p:nvPr/>
            </p:nvGrpSpPr>
            <p:grpSpPr bwMode="auto">
              <a:xfrm>
                <a:off x="295" y="1021"/>
                <a:ext cx="3176" cy="2364"/>
                <a:chOff x="295" y="1021"/>
                <a:chExt cx="3176" cy="2364"/>
              </a:xfrm>
            </p:grpSpPr>
            <p:pic>
              <p:nvPicPr>
                <p:cNvPr id="30802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" y="1021"/>
                  <a:ext cx="3176" cy="2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03" name="Freeform 6"/>
                <p:cNvSpPr>
                  <a:spLocks/>
                </p:cNvSpPr>
                <p:nvPr/>
              </p:nvSpPr>
              <p:spPr bwMode="auto">
                <a:xfrm>
                  <a:off x="1782" y="1988"/>
                  <a:ext cx="131" cy="189"/>
                </a:xfrm>
                <a:custGeom>
                  <a:avLst/>
                  <a:gdLst>
                    <a:gd name="T0" fmla="*/ 131 w 136"/>
                    <a:gd name="T1" fmla="*/ 189 h 136"/>
                    <a:gd name="T2" fmla="*/ 88 w 136"/>
                    <a:gd name="T3" fmla="*/ 63 h 136"/>
                    <a:gd name="T4" fmla="*/ 0 w 136"/>
                    <a:gd name="T5" fmla="*/ 0 h 136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136"/>
                    <a:gd name="T11" fmla="*/ 136 w 136"/>
                    <a:gd name="T12" fmla="*/ 136 h 1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136">
                      <a:moveTo>
                        <a:pt x="136" y="136"/>
                      </a:moveTo>
                      <a:cubicBezTo>
                        <a:pt x="125" y="102"/>
                        <a:pt x="114" y="68"/>
                        <a:pt x="91" y="45"/>
                      </a:cubicBezTo>
                      <a:cubicBezTo>
                        <a:pt x="68" y="22"/>
                        <a:pt x="15" y="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1">
                      <a:lumMod val="50000"/>
                    </a:schemeClr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8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38" y="1884"/>
                  <a:ext cx="2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l-GR" altLang="pt-BR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α</a:t>
                  </a:r>
                </a:p>
              </p:txBody>
            </p:sp>
          </p:grpSp>
          <p:sp>
            <p:nvSpPr>
              <p:cNvPr id="30801" name="Text Box 8"/>
              <p:cNvSpPr txBox="1">
                <a:spLocks noChangeArrowheads="1"/>
              </p:cNvSpPr>
              <p:nvPr/>
            </p:nvSpPr>
            <p:spPr bwMode="auto">
              <a:xfrm>
                <a:off x="3134" y="1949"/>
                <a:ext cx="2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b="1" i="1"/>
                  <a:t>X</a:t>
                </a:r>
              </a:p>
            </p:txBody>
          </p:sp>
        </p:grpSp>
        <p:sp>
          <p:nvSpPr>
            <p:cNvPr id="30798" name="Text Box 9"/>
            <p:cNvSpPr txBox="1">
              <a:spLocks noChangeArrowheads="1"/>
            </p:cNvSpPr>
            <p:nvPr/>
          </p:nvSpPr>
          <p:spPr bwMode="auto">
            <a:xfrm>
              <a:off x="2581" y="1963"/>
              <a:ext cx="4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600" b="1" i="1" dirty="0">
                  <a:solidFill>
                    <a:schemeClr val="bg1">
                      <a:lumMod val="50000"/>
                    </a:schemeClr>
                  </a:solidFill>
                </a:rPr>
                <a:t>+ </a:t>
              </a:r>
              <a:r>
                <a:rPr lang="pt-BR" altLang="pt-BR" sz="1600" b="1" i="1" dirty="0" err="1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r>
                <a:rPr lang="pt-BR" altLang="pt-BR" sz="1600" b="1" i="1" baseline="-25000" dirty="0" err="1">
                  <a:solidFill>
                    <a:schemeClr val="bg1">
                      <a:lumMod val="50000"/>
                    </a:schemeClr>
                  </a:solidFill>
                </a:rPr>
                <a:t>máx</a:t>
              </a:r>
              <a:endParaRPr lang="pt-BR" altLang="pt-BR" sz="1600" b="1" i="1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799" name="Text Box 10"/>
            <p:cNvSpPr txBox="1">
              <a:spLocks noChangeArrowheads="1"/>
            </p:cNvSpPr>
            <p:nvPr/>
          </p:nvSpPr>
          <p:spPr bwMode="auto">
            <a:xfrm>
              <a:off x="0" y="1949"/>
              <a:ext cx="5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600" b="1" i="1" dirty="0">
                  <a:solidFill>
                    <a:schemeClr val="bg1">
                      <a:lumMod val="50000"/>
                    </a:schemeClr>
                  </a:solidFill>
                </a:rPr>
                <a:t>- </a:t>
              </a:r>
              <a:r>
                <a:rPr lang="pt-BR" altLang="pt-BR" sz="1600" b="1" i="1" dirty="0" err="1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r>
                <a:rPr lang="pt-BR" altLang="pt-BR" sz="1600" b="1" i="1" baseline="-25000" dirty="0" err="1">
                  <a:solidFill>
                    <a:schemeClr val="bg1">
                      <a:lumMod val="50000"/>
                    </a:schemeClr>
                  </a:solidFill>
                </a:rPr>
                <a:t>máx</a:t>
              </a:r>
              <a:endParaRPr lang="pt-BR" altLang="pt-BR" sz="1600" b="1" i="1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12775" y="260350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dirty="0"/>
              <a:t> </a:t>
            </a:r>
            <a:r>
              <a:rPr lang="pt-BR" altLang="pt-BR" i="1" dirty="0"/>
              <a:t>Velocidade de </a:t>
            </a:r>
            <a:r>
              <a:rPr lang="pt-BR" altLang="pt-BR" i="1" dirty="0">
                <a:solidFill>
                  <a:schemeClr val="tx2"/>
                </a:solidFill>
              </a:rPr>
              <a:t>P,</a:t>
            </a:r>
            <a:r>
              <a:rPr lang="pt-BR" altLang="pt-BR" dirty="0">
                <a:solidFill>
                  <a:schemeClr val="tx2"/>
                </a:solidFill>
              </a:rPr>
              <a:t> </a:t>
            </a:r>
            <a:r>
              <a:rPr lang="pt-BR" altLang="pt-BR" i="1" dirty="0">
                <a:solidFill>
                  <a:schemeClr val="tx2"/>
                </a:solidFill>
              </a:rPr>
              <a:t>no </a:t>
            </a:r>
            <a:r>
              <a:rPr lang="pt-BR" altLang="pt-BR" i="1" u="sng" dirty="0">
                <a:solidFill>
                  <a:schemeClr val="tx2"/>
                </a:solidFill>
              </a:rPr>
              <a:t>eixo horizontal</a:t>
            </a:r>
            <a:r>
              <a:rPr lang="pt-BR" altLang="pt-BR" i="1" dirty="0">
                <a:solidFill>
                  <a:schemeClr val="tx2"/>
                </a:solidFill>
              </a:rPr>
              <a:t>, em função </a:t>
            </a:r>
            <a:r>
              <a:rPr lang="pt-BR" altLang="pt-BR" i="1" dirty="0"/>
              <a:t>do tempo </a:t>
            </a:r>
            <a:r>
              <a:rPr lang="pt-BR" altLang="pt-BR" i="1" dirty="0">
                <a:sym typeface="Symbol" pitchFamily="18" charset="2"/>
              </a:rPr>
              <a:t> </a:t>
            </a:r>
            <a:r>
              <a:rPr lang="pt-BR" altLang="pt-BR" i="1" dirty="0" err="1">
                <a:sym typeface="Symbol" pitchFamily="18" charset="2"/>
              </a:rPr>
              <a:t>V</a:t>
            </a:r>
            <a:r>
              <a:rPr lang="pt-BR" altLang="pt-BR" i="1" baseline="-25000" dirty="0" err="1">
                <a:sym typeface="Symbol" pitchFamily="18" charset="2"/>
              </a:rPr>
              <a:t>x</a:t>
            </a:r>
            <a:r>
              <a:rPr lang="pt-BR" altLang="pt-BR" i="1" dirty="0">
                <a:sym typeface="Symbol" pitchFamily="18" charset="2"/>
              </a:rPr>
              <a:t> = f(t)</a:t>
            </a:r>
            <a:r>
              <a:rPr lang="pt-BR" altLang="pt-BR" dirty="0"/>
              <a:t>: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955925" y="1477963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400" b="1">
                <a:solidFill>
                  <a:srgbClr val="FF0000"/>
                </a:solidFill>
              </a:rPr>
              <a:t>V</a:t>
            </a:r>
            <a:r>
              <a:rPr lang="pt-BR" altLang="pt-BR" sz="1400" b="1" baseline="-25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335338" y="34432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400" b="1" i="1">
                <a:solidFill>
                  <a:srgbClr val="FF0000"/>
                </a:solidFill>
              </a:rPr>
              <a:t>V</a:t>
            </a:r>
            <a:r>
              <a:rPr lang="pt-BR" altLang="pt-BR" sz="1400" b="1" i="1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722688" y="1398588"/>
            <a:ext cx="0" cy="9366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 rot="-5724355">
            <a:off x="3479801" y="1730375"/>
            <a:ext cx="207962" cy="300037"/>
          </a:xfrm>
          <a:custGeom>
            <a:avLst/>
            <a:gdLst>
              <a:gd name="T0" fmla="*/ 207962 w 136"/>
              <a:gd name="T1" fmla="*/ 300037 h 136"/>
              <a:gd name="T2" fmla="*/ 139151 w 136"/>
              <a:gd name="T3" fmla="*/ 99277 h 136"/>
              <a:gd name="T4" fmla="*/ 0 w 136"/>
              <a:gd name="T5" fmla="*/ 0 h 136"/>
              <a:gd name="T6" fmla="*/ 0 60000 65536"/>
              <a:gd name="T7" fmla="*/ 0 60000 65536"/>
              <a:gd name="T8" fmla="*/ 0 60000 65536"/>
              <a:gd name="T9" fmla="*/ 0 w 136"/>
              <a:gd name="T10" fmla="*/ 0 h 136"/>
              <a:gd name="T11" fmla="*/ 136 w 1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136">
                <a:moveTo>
                  <a:pt x="136" y="136"/>
                </a:moveTo>
                <a:cubicBezTo>
                  <a:pt x="125" y="102"/>
                  <a:pt x="114" y="68"/>
                  <a:pt x="91" y="45"/>
                </a:cubicBezTo>
                <a:cubicBezTo>
                  <a:pt x="68" y="22"/>
                  <a:pt x="15" y="7"/>
                  <a:pt x="0" y="0"/>
                </a:cubicBezTo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275856" y="1478111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pt-BR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α</a:t>
            </a:r>
          </a:p>
        </p:txBody>
      </p:sp>
      <p:graphicFrame>
        <p:nvGraphicFramePr>
          <p:cNvPr id="30738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98319"/>
              </p:ext>
            </p:extLst>
          </p:nvPr>
        </p:nvGraphicFramePr>
        <p:xfrm>
          <a:off x="5331147" y="897409"/>
          <a:ext cx="3489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1" name="Equação" r:id="rId4" imgW="1117600" imgH="190500" progId="Equation.3">
                  <p:embed/>
                </p:oleObj>
              </mc:Choice>
              <mc:Fallback>
                <p:oleObj name="Equação" r:id="rId4" imgW="1117600" imgH="1905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147" y="897409"/>
                        <a:ext cx="3489325" cy="587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981700" y="246304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/>
              <a:t>Porém,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591050" y="45085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Assim,</a:t>
            </a:r>
          </a:p>
        </p:txBody>
      </p:sp>
      <p:graphicFrame>
        <p:nvGraphicFramePr>
          <p:cNvPr id="30741" name="Object 6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83149098"/>
              </p:ext>
            </p:extLst>
          </p:nvPr>
        </p:nvGraphicFramePr>
        <p:xfrm>
          <a:off x="6156176" y="3065463"/>
          <a:ext cx="2463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2" name="Equation" r:id="rId6" imgW="685800" imgH="190500" progId="Equation.3">
                  <p:embed/>
                </p:oleObj>
              </mc:Choice>
              <mc:Fallback>
                <p:oleObj name="Equation" r:id="rId6" imgW="685800" imgH="1905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065463"/>
                        <a:ext cx="2463800" cy="682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2" name="Object 6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4151436"/>
              </p:ext>
            </p:extLst>
          </p:nvPr>
        </p:nvGraphicFramePr>
        <p:xfrm>
          <a:off x="4644008" y="5584279"/>
          <a:ext cx="43402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" name="Equation" r:id="rId8" imgW="1422400" imgH="190500" progId="Equation.3">
                  <p:embed/>
                </p:oleObj>
              </mc:Choice>
              <mc:Fallback>
                <p:oleObj name="Equation" r:id="rId8" imgW="1422400" imgH="1905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584279"/>
                        <a:ext cx="4340225" cy="5810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737051" y="6230639"/>
            <a:ext cx="221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Resolvam </a:t>
            </a:r>
            <a:r>
              <a:rPr lang="pt-BR" altLang="pt-BR" i="1"/>
              <a:t>V</a:t>
            </a:r>
            <a:r>
              <a:rPr lang="pt-BR" altLang="pt-BR" i="1" baseline="-25000"/>
              <a:t>Y </a:t>
            </a:r>
            <a:r>
              <a:rPr lang="pt-BR" altLang="pt-BR" i="1"/>
              <a:t>= f(t).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  <p:sp>
        <p:nvSpPr>
          <p:cNvPr id="30787" name="Rectangle 11"/>
          <p:cNvSpPr>
            <a:spLocks noChangeArrowheads="1"/>
          </p:cNvSpPr>
          <p:nvPr/>
        </p:nvSpPr>
        <p:spPr bwMode="auto">
          <a:xfrm>
            <a:off x="4186238" y="3500438"/>
            <a:ext cx="288925" cy="2873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3" grpId="0"/>
      <p:bldP spid="30734" grpId="0"/>
      <p:bldP spid="30735" grpId="0" animBg="1"/>
      <p:bldP spid="30736" grpId="0" animBg="1"/>
      <p:bldP spid="30737" grpId="0"/>
      <p:bldP spid="30739" grpId="0"/>
      <p:bldP spid="30740" grpId="0"/>
      <p:bldP spid="307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1588" y="1173163"/>
            <a:ext cx="5510213" cy="3768725"/>
            <a:chOff x="-1" y="739"/>
            <a:chExt cx="3471" cy="2374"/>
          </a:xfrm>
        </p:grpSpPr>
        <p:grpSp>
          <p:nvGrpSpPr>
            <p:cNvPr id="31869" name="Group 3"/>
            <p:cNvGrpSpPr>
              <a:grpSpLocks/>
            </p:cNvGrpSpPr>
            <p:nvPr/>
          </p:nvGrpSpPr>
          <p:grpSpPr bwMode="auto">
            <a:xfrm>
              <a:off x="-1" y="739"/>
              <a:ext cx="3471" cy="2374"/>
              <a:chOff x="0" y="845"/>
              <a:chExt cx="3471" cy="2374"/>
            </a:xfrm>
          </p:grpSpPr>
          <p:grpSp>
            <p:nvGrpSpPr>
              <p:cNvPr id="31872" name="Group 4"/>
              <p:cNvGrpSpPr>
                <a:grpSpLocks/>
              </p:cNvGrpSpPr>
              <p:nvPr/>
            </p:nvGrpSpPr>
            <p:grpSpPr bwMode="auto">
              <a:xfrm>
                <a:off x="295" y="845"/>
                <a:ext cx="3176" cy="2374"/>
                <a:chOff x="295" y="845"/>
                <a:chExt cx="3176" cy="2374"/>
              </a:xfrm>
            </p:grpSpPr>
            <p:grpSp>
              <p:nvGrpSpPr>
                <p:cNvPr id="31875" name="Group 5"/>
                <p:cNvGrpSpPr>
                  <a:grpSpLocks/>
                </p:cNvGrpSpPr>
                <p:nvPr/>
              </p:nvGrpSpPr>
              <p:grpSpPr bwMode="auto">
                <a:xfrm>
                  <a:off x="295" y="845"/>
                  <a:ext cx="3176" cy="2374"/>
                  <a:chOff x="295" y="845"/>
                  <a:chExt cx="3176" cy="2374"/>
                </a:xfrm>
              </p:grpSpPr>
              <p:pic>
                <p:nvPicPr>
                  <p:cNvPr id="3187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" y="845"/>
                    <a:ext cx="3176" cy="2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1878" name="Freeform 7"/>
                  <p:cNvSpPr>
                    <a:spLocks/>
                  </p:cNvSpPr>
                  <p:nvPr/>
                </p:nvSpPr>
                <p:spPr bwMode="auto">
                  <a:xfrm>
                    <a:off x="1771" y="1824"/>
                    <a:ext cx="131" cy="189"/>
                  </a:xfrm>
                  <a:custGeom>
                    <a:avLst/>
                    <a:gdLst>
                      <a:gd name="T0" fmla="*/ 131 w 136"/>
                      <a:gd name="T1" fmla="*/ 189 h 136"/>
                      <a:gd name="T2" fmla="*/ 88 w 136"/>
                      <a:gd name="T3" fmla="*/ 63 h 136"/>
                      <a:gd name="T4" fmla="*/ 0 w 136"/>
                      <a:gd name="T5" fmla="*/ 0 h 136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136"/>
                      <a:gd name="T11" fmla="*/ 136 w 136"/>
                      <a:gd name="T12" fmla="*/ 136 h 1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136">
                        <a:moveTo>
                          <a:pt x="136" y="136"/>
                        </a:moveTo>
                        <a:cubicBezTo>
                          <a:pt x="125" y="102"/>
                          <a:pt x="114" y="68"/>
                          <a:pt x="91" y="45"/>
                        </a:cubicBezTo>
                        <a:cubicBezTo>
                          <a:pt x="68" y="22"/>
                          <a:pt x="15" y="7"/>
                          <a:pt x="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>
                        <a:lumMod val="50000"/>
                      </a:schemeClr>
                    </a:solidFill>
                    <a:round/>
                    <a:headEnd type="non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7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" y="1722"/>
                    <a:ext cx="226" cy="23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l-GR" altLang="pt-BR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charset="0"/>
                      </a:rPr>
                      <a:t>α</a:t>
                    </a:r>
                  </a:p>
                </p:txBody>
              </p:sp>
            </p:grpSp>
            <p:sp>
              <p:nvSpPr>
                <p:cNvPr id="3187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33" y="1784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altLang="pt-BR" b="1" i="1"/>
                    <a:t>X</a:t>
                  </a:r>
                </a:p>
              </p:txBody>
            </p:sp>
          </p:grpSp>
          <p:sp>
            <p:nvSpPr>
              <p:cNvPr id="31873" name="Text Box 10"/>
              <p:cNvSpPr txBox="1">
                <a:spLocks noChangeArrowheads="1"/>
              </p:cNvSpPr>
              <p:nvPr/>
            </p:nvSpPr>
            <p:spPr bwMode="auto">
              <a:xfrm>
                <a:off x="2541" y="1797"/>
                <a:ext cx="54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600" b="1" i="1" dirty="0">
                    <a:solidFill>
                      <a:schemeClr val="bg1">
                        <a:lumMod val="50000"/>
                      </a:schemeClr>
                    </a:solidFill>
                  </a:rPr>
                  <a:t>+ </a:t>
                </a:r>
                <a:r>
                  <a:rPr lang="pt-BR" altLang="pt-BR" sz="1600" b="1" i="1" dirty="0" err="1">
                    <a:solidFill>
                      <a:schemeClr val="bg1">
                        <a:lumMod val="50000"/>
                      </a:schemeClr>
                    </a:solidFill>
                  </a:rPr>
                  <a:t>X</a:t>
                </a:r>
                <a:r>
                  <a:rPr lang="pt-BR" altLang="pt-BR" sz="1600" b="1" i="1" baseline="-25000" dirty="0" err="1">
                    <a:solidFill>
                      <a:schemeClr val="bg1">
                        <a:lumMod val="50000"/>
                      </a:schemeClr>
                    </a:solidFill>
                  </a:rPr>
                  <a:t>máx</a:t>
                </a:r>
                <a:endParaRPr lang="pt-BR" altLang="pt-BR" sz="1600" b="1" i="1" baseline="-25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874" name="Text Box 11"/>
              <p:cNvSpPr txBox="1">
                <a:spLocks noChangeArrowheads="1"/>
              </p:cNvSpPr>
              <p:nvPr/>
            </p:nvSpPr>
            <p:spPr bwMode="auto">
              <a:xfrm>
                <a:off x="0" y="1797"/>
                <a:ext cx="5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600" b="1" i="1" dirty="0">
                    <a:solidFill>
                      <a:schemeClr val="bg1">
                        <a:lumMod val="50000"/>
                      </a:schemeClr>
                    </a:solidFill>
                  </a:rPr>
                  <a:t>- </a:t>
                </a:r>
                <a:r>
                  <a:rPr lang="pt-BR" altLang="pt-BR" sz="1600" b="1" i="1" dirty="0" err="1">
                    <a:solidFill>
                      <a:schemeClr val="bg1">
                        <a:lumMod val="50000"/>
                      </a:schemeClr>
                    </a:solidFill>
                  </a:rPr>
                  <a:t>X</a:t>
                </a:r>
                <a:r>
                  <a:rPr lang="pt-BR" altLang="pt-BR" sz="1600" b="1" i="1" baseline="-25000" dirty="0" err="1">
                    <a:solidFill>
                      <a:schemeClr val="bg1">
                        <a:lumMod val="50000"/>
                      </a:schemeClr>
                    </a:solidFill>
                  </a:rPr>
                  <a:t>máx</a:t>
                </a:r>
                <a:endParaRPr lang="pt-BR" altLang="pt-BR" sz="1600" b="1" i="1" baseline="-25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870" name="Rectangle 12"/>
            <p:cNvSpPr>
              <a:spLocks noChangeArrowheads="1"/>
            </p:cNvSpPr>
            <p:nvPr/>
          </p:nvSpPr>
          <p:spPr bwMode="auto">
            <a:xfrm>
              <a:off x="2631" y="1934"/>
              <a:ext cx="18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871" name="Rectangle 13"/>
            <p:cNvSpPr>
              <a:spLocks noChangeArrowheads="1"/>
            </p:cNvSpPr>
            <p:nvPr/>
          </p:nvSpPr>
          <p:spPr bwMode="auto">
            <a:xfrm>
              <a:off x="287" y="1926"/>
              <a:ext cx="18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12775" y="260350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dirty="0"/>
              <a:t> </a:t>
            </a:r>
            <a:r>
              <a:rPr lang="pt-BR" altLang="pt-BR" i="1" dirty="0"/>
              <a:t>Aceleração de P,</a:t>
            </a:r>
            <a:r>
              <a:rPr lang="pt-BR" altLang="pt-BR" dirty="0"/>
              <a:t> </a:t>
            </a:r>
            <a:r>
              <a:rPr lang="pt-BR" altLang="pt-BR" i="1" dirty="0"/>
              <a:t>no </a:t>
            </a:r>
            <a:r>
              <a:rPr lang="pt-BR" altLang="pt-BR" i="1" u="sng" dirty="0"/>
              <a:t>eixo horizontal</a:t>
            </a:r>
            <a:r>
              <a:rPr lang="pt-BR" altLang="pt-BR" i="1" dirty="0"/>
              <a:t>, em função do tempo </a:t>
            </a:r>
            <a:r>
              <a:rPr lang="pt-BR" altLang="pt-BR" i="1" dirty="0">
                <a:sym typeface="Symbol" pitchFamily="18" charset="2"/>
              </a:rPr>
              <a:t> </a:t>
            </a:r>
            <a:r>
              <a:rPr lang="pt-BR" altLang="pt-BR" i="1" dirty="0" err="1">
                <a:sym typeface="Symbol" pitchFamily="18" charset="2"/>
              </a:rPr>
              <a:t>a</a:t>
            </a:r>
            <a:r>
              <a:rPr lang="pt-BR" altLang="pt-BR" i="1" baseline="-25000" dirty="0" err="1">
                <a:sym typeface="Symbol" pitchFamily="18" charset="2"/>
              </a:rPr>
              <a:t>x</a:t>
            </a:r>
            <a:r>
              <a:rPr lang="pt-BR" altLang="pt-BR" i="1" dirty="0">
                <a:sym typeface="Symbol" pitchFamily="18" charset="2"/>
              </a:rPr>
              <a:t> = f(t)</a:t>
            </a:r>
            <a:r>
              <a:rPr lang="pt-BR" altLang="pt-BR" dirty="0"/>
              <a:t>: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978150" y="1916113"/>
            <a:ext cx="792163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 rot="10800000">
            <a:off x="3181350" y="1912938"/>
            <a:ext cx="207963" cy="300037"/>
          </a:xfrm>
          <a:custGeom>
            <a:avLst/>
            <a:gdLst>
              <a:gd name="T0" fmla="*/ 207963 w 136"/>
              <a:gd name="T1" fmla="*/ 300037 h 136"/>
              <a:gd name="T2" fmla="*/ 139152 w 136"/>
              <a:gd name="T3" fmla="*/ 99277 h 136"/>
              <a:gd name="T4" fmla="*/ 0 w 136"/>
              <a:gd name="T5" fmla="*/ 0 h 136"/>
              <a:gd name="T6" fmla="*/ 0 60000 65536"/>
              <a:gd name="T7" fmla="*/ 0 60000 65536"/>
              <a:gd name="T8" fmla="*/ 0 60000 65536"/>
              <a:gd name="T9" fmla="*/ 0 w 136"/>
              <a:gd name="T10" fmla="*/ 0 h 136"/>
              <a:gd name="T11" fmla="*/ 136 w 1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136">
                <a:moveTo>
                  <a:pt x="136" y="136"/>
                </a:moveTo>
                <a:cubicBezTo>
                  <a:pt x="125" y="102"/>
                  <a:pt x="114" y="68"/>
                  <a:pt x="91" y="45"/>
                </a:cubicBezTo>
                <a:cubicBezTo>
                  <a:pt x="68" y="22"/>
                  <a:pt x="15" y="7"/>
                  <a:pt x="0" y="0"/>
                </a:cubicBezTo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917081" y="1916832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pt-BR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α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379788" y="29813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400" b="1">
                <a:solidFill>
                  <a:srgbClr val="3333FF"/>
                </a:solidFill>
              </a:rPr>
              <a:t>a</a:t>
            </a:r>
            <a:r>
              <a:rPr lang="pt-BR" altLang="pt-BR" sz="1400" b="1" baseline="-25000">
                <a:solidFill>
                  <a:srgbClr val="3333FF"/>
                </a:solidFill>
              </a:rPr>
              <a:t>x</a:t>
            </a:r>
          </a:p>
        </p:txBody>
      </p:sp>
      <p:graphicFrame>
        <p:nvGraphicFramePr>
          <p:cNvPr id="31763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61038"/>
              </p:ext>
            </p:extLst>
          </p:nvPr>
        </p:nvGraphicFramePr>
        <p:xfrm>
          <a:off x="5652120" y="925984"/>
          <a:ext cx="3427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" name="Equation" r:id="rId4" imgW="1155700" imgH="190500" progId="Equation.3">
                  <p:embed/>
                </p:oleObj>
              </mc:Choice>
              <mc:Fallback>
                <p:oleObj name="Equation" r:id="rId4" imgW="1155700" imgH="1905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925984"/>
                        <a:ext cx="3427412" cy="558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57080"/>
              </p:ext>
            </p:extLst>
          </p:nvPr>
        </p:nvGraphicFramePr>
        <p:xfrm>
          <a:off x="5364163" y="5945460"/>
          <a:ext cx="3455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6" name="Equation" r:id="rId6" imgW="1015559" imgH="215806" progId="Equation.3">
                  <p:embed/>
                </p:oleObj>
              </mc:Choice>
              <mc:Fallback>
                <p:oleObj name="Equation" r:id="rId6" imgW="1015559" imgH="215806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945460"/>
                        <a:ext cx="3455987" cy="7239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1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36528006"/>
              </p:ext>
            </p:extLst>
          </p:nvPr>
        </p:nvGraphicFramePr>
        <p:xfrm>
          <a:off x="6084168" y="1772816"/>
          <a:ext cx="2819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7" name="Equation" r:id="rId8" imgW="927100" imgH="368300" progId="Equation.3">
                  <p:embed/>
                </p:oleObj>
              </mc:Choice>
              <mc:Fallback>
                <p:oleObj name="Equation" r:id="rId8" imgW="927100" imgH="36830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772816"/>
                        <a:ext cx="2819400" cy="1117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9" name="Object 1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04280562"/>
              </p:ext>
            </p:extLst>
          </p:nvPr>
        </p:nvGraphicFramePr>
        <p:xfrm>
          <a:off x="6444208" y="3188965"/>
          <a:ext cx="236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" name="Equation" r:id="rId10" imgW="749300" imgH="190500" progId="Equation.3">
                  <p:embed/>
                </p:oleObj>
              </mc:Choice>
              <mc:Fallback>
                <p:oleObj name="Equation" r:id="rId10" imgW="749300" imgH="19050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188965"/>
                        <a:ext cx="2362200" cy="600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826000" y="20955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>
                    <a:lumMod val="50000"/>
                  </a:schemeClr>
                </a:solidFill>
              </a:rPr>
              <a:t>Porém,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251075" y="5222528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dirty="0"/>
              <a:t>De uma dedução anterior,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071938" y="5999163"/>
            <a:ext cx="1155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Portanto,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940425" y="32559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e</a:t>
            </a:r>
          </a:p>
        </p:txBody>
      </p:sp>
      <p:graphicFrame>
        <p:nvGraphicFramePr>
          <p:cNvPr id="31771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24142"/>
              </p:ext>
            </p:extLst>
          </p:nvPr>
        </p:nvGraphicFramePr>
        <p:xfrm>
          <a:off x="4151188" y="4042519"/>
          <a:ext cx="48133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9" name="Equation" r:id="rId12" imgW="1523339" imgH="215806" progId="Equation.3">
                  <p:embed/>
                </p:oleObj>
              </mc:Choice>
              <mc:Fallback>
                <p:oleObj name="Equation" r:id="rId12" imgW="1523339" imgH="215806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188" y="4042519"/>
                        <a:ext cx="4813300" cy="682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2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23921"/>
              </p:ext>
            </p:extLst>
          </p:nvPr>
        </p:nvGraphicFramePr>
        <p:xfrm>
          <a:off x="5219700" y="5150644"/>
          <a:ext cx="36131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0" name="Equation" r:id="rId14" imgW="1180588" imgH="190417" progId="Equation.3">
                  <p:embed/>
                </p:oleObj>
              </mc:Choice>
              <mc:Fallback>
                <p:oleObj name="Equation" r:id="rId14" imgW="1180588" imgH="190417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150644"/>
                        <a:ext cx="3613150" cy="5826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684213" y="6000750"/>
            <a:ext cx="221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Resolvam </a:t>
            </a:r>
            <a:r>
              <a:rPr lang="pt-BR" altLang="pt-BR" i="1"/>
              <a:t>a</a:t>
            </a:r>
            <a:r>
              <a:rPr lang="pt-BR" altLang="pt-BR" i="1" baseline="-25000"/>
              <a:t>Y </a:t>
            </a:r>
            <a:r>
              <a:rPr lang="pt-BR" altLang="pt-BR" i="1"/>
              <a:t>= f(t).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 animBg="1"/>
      <p:bldP spid="31760" grpId="0" animBg="1"/>
      <p:bldP spid="31761" grpId="0"/>
      <p:bldP spid="31762" grpId="0"/>
      <p:bldP spid="31766" grpId="0"/>
      <p:bldP spid="31767" grpId="0"/>
      <p:bldP spid="31768" grpId="0"/>
      <p:bldP spid="31770" grpId="0"/>
      <p:bldP spid="317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68538" y="188913"/>
            <a:ext cx="467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b="1" i="1" u="sng"/>
              <a:t>Característica de um MHS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284663" y="3494336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ou</a:t>
            </a:r>
          </a:p>
        </p:txBody>
      </p:sp>
      <p:graphicFrame>
        <p:nvGraphicFramePr>
          <p:cNvPr id="3277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99134"/>
              </p:ext>
            </p:extLst>
          </p:nvPr>
        </p:nvGraphicFramePr>
        <p:xfrm>
          <a:off x="2881313" y="4148138"/>
          <a:ext cx="34194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" name="Equation" r:id="rId3" imgW="952087" imgH="190417" progId="Equation.3">
                  <p:embed/>
                </p:oleObj>
              </mc:Choice>
              <mc:Fallback>
                <p:oleObj name="Equation" r:id="rId3" imgW="952087" imgH="190417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4148138"/>
                        <a:ext cx="3419475" cy="682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08625" y="5053013"/>
            <a:ext cx="3167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i="1"/>
              <a:t>, onde “</a:t>
            </a:r>
            <a:r>
              <a:rPr lang="pt-BR" altLang="pt-BR" b="1" i="1"/>
              <a:t>C</a:t>
            </a:r>
            <a:r>
              <a:rPr lang="pt-BR" altLang="pt-BR" i="1"/>
              <a:t>”</a:t>
            </a:r>
            <a:r>
              <a:rPr lang="pt-BR" altLang="pt-BR"/>
              <a:t> é uma</a:t>
            </a:r>
            <a:r>
              <a:rPr lang="pt-BR" altLang="pt-BR">
                <a:cs typeface="Arial" charset="0"/>
              </a:rPr>
              <a:t> constante.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87450" y="788988"/>
            <a:ext cx="676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i="1"/>
              <a:t>A existência de uma relação entre a aceleração linear e a posição linear.</a:t>
            </a:r>
          </a:p>
        </p:txBody>
      </p:sp>
      <p:graphicFrame>
        <p:nvGraphicFramePr>
          <p:cNvPr id="32775" name="Object 3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9393276"/>
              </p:ext>
            </p:extLst>
          </p:nvPr>
        </p:nvGraphicFramePr>
        <p:xfrm>
          <a:off x="2803500" y="2545209"/>
          <a:ext cx="35687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5" imgW="1040948" imgH="215806" progId="Equation.3">
                  <p:embed/>
                </p:oleObj>
              </mc:Choice>
              <mc:Fallback>
                <p:oleObj name="Equation" r:id="rId5" imgW="1040948" imgH="215806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00" y="2545209"/>
                        <a:ext cx="3568700" cy="739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3" grpId="0"/>
      <p:bldP spid="32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34888" y="2474019"/>
            <a:ext cx="8229600" cy="58515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altLang="pt-BR" sz="2000" dirty="0" smtClean="0"/>
              <a:t>Exemplo 1: Uma partícula desloca-se num círculo no plano </a:t>
            </a:r>
            <a:r>
              <a:rPr lang="pt-BR" altLang="pt-BR" sz="2000" dirty="0" err="1" smtClean="0"/>
              <a:t>xy</a:t>
            </a:r>
            <a:r>
              <a:rPr lang="pt-BR" altLang="pt-BR" sz="2000" dirty="0" smtClean="0"/>
              <a:t> com centro na origem. O raio do círculo é 40 cm e a velocidade escalar da partícula 80 cm/s. (a) Qual a velocidade angular da partícula? (b) Quais a frequência f e o período T do movimento circular? (c) Escrever as componentes x e y do vetor posição r em função do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274638"/>
            <a:ext cx="8229600" cy="12096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sz="2800" b="1" i="1" u="sng" dirty="0" smtClean="0">
                <a:latin typeface="Arial" charset="0"/>
                <a:cs typeface="Arial" charset="0"/>
              </a:rPr>
              <a:t>RELAÇÃO ENTRE O MOVIMENTO CIRCULAR UNIFORME E O MHS</a:t>
            </a:r>
          </a:p>
        </p:txBody>
      </p:sp>
      <p:sp>
        <p:nvSpPr>
          <p:cNvPr id="50178" name="CaixaDeTexto 2"/>
          <p:cNvSpPr txBox="1">
            <a:spLocks noChangeArrowheads="1"/>
          </p:cNvSpPr>
          <p:nvPr/>
        </p:nvSpPr>
        <p:spPr bwMode="auto">
          <a:xfrm>
            <a:off x="341313" y="1628775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/>
              <a:t>A sombra de um pino, fixo a um toca-disco, está projetada num anteparo, junto com a sombra de um corpo pendurado numa mola. Quando o período de rotação do toca-disco é igual ao períodos de oscilação do corpo na mola, as sombras movem-se em conjunto.</a:t>
            </a:r>
          </a:p>
        </p:txBody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319088" y="5808663"/>
            <a:ext cx="8440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/>
              <a:t>Podemos considerar o movimento circular de uma partícula como a combinação de dois movimentos harmônicos simples perpendiculares, com a mesma amplitude e a mesma frequência, com uma diferença de fase relativa igual a </a:t>
            </a:r>
            <a:r>
              <a:rPr lang="pt-BR" altLang="pt-BR">
                <a:sym typeface="Symbol" pitchFamily="18" charset="2"/>
              </a:rPr>
              <a:t>/2.</a:t>
            </a:r>
            <a:endParaRPr lang="pt-BR" altLang="pt-BR"/>
          </a:p>
        </p:txBody>
      </p:sp>
      <p:pic>
        <p:nvPicPr>
          <p:cNvPr id="50180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23750" r="32880" b="58746"/>
          <a:stretch>
            <a:fillRect/>
          </a:stretch>
        </p:blipFill>
        <p:spPr bwMode="auto">
          <a:xfrm>
            <a:off x="1403350" y="3068638"/>
            <a:ext cx="59594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b="1" i="1" u="sng" smtClean="0">
                <a:latin typeface="Arial" charset="0"/>
              </a:rPr>
              <a:t>SISTEMA MASSA-MOLA</a:t>
            </a:r>
          </a:p>
        </p:txBody>
      </p:sp>
      <p:sp>
        <p:nvSpPr>
          <p:cNvPr id="3584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1757362"/>
          </a:xfrm>
        </p:spPr>
        <p:txBody>
          <a:bodyPr/>
          <a:lstStyle/>
          <a:p>
            <a:pPr algn="just" eaLnBrk="1" hangingPunct="1"/>
            <a:r>
              <a:rPr lang="pt-BR" altLang="pt-BR" sz="2400" smtClean="0"/>
              <a:t>A força restauradora que atua sobre uma partícula deslocada de sua posição de equilíbrio é proporcional ao deslocamento.</a:t>
            </a:r>
          </a:p>
          <a:p>
            <a:pPr algn="just" eaLnBrk="1" hangingPunct="1"/>
            <a:r>
              <a:rPr lang="pt-BR" altLang="pt-BR" sz="2400" smtClean="0"/>
              <a:t>Corpo preso em uma mola ou o pêndulo simples (para deslocamentos pequenos em relação ao ponto de equilíbrio).</a:t>
            </a:r>
          </a:p>
          <a:p>
            <a:pPr algn="just" eaLnBrk="1" hangingPunct="1"/>
            <a:endParaRPr lang="pt-BR" altLang="pt-BR" sz="2400" smtClean="0"/>
          </a:p>
        </p:txBody>
      </p:sp>
      <p:pic>
        <p:nvPicPr>
          <p:cNvPr id="3584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73413"/>
            <a:ext cx="626427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32240" y="4911551"/>
            <a:ext cx="1702069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5845" name="CaixaDeTexto 8"/>
          <p:cNvSpPr txBox="1">
            <a:spLocks noChangeArrowheads="1"/>
          </p:cNvSpPr>
          <p:nvPr/>
        </p:nvSpPr>
        <p:spPr bwMode="auto">
          <a:xfrm>
            <a:off x="6732588" y="4076700"/>
            <a:ext cx="170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000" b="1">
                <a:latin typeface="Calibri" pitchFamily="34" charset="0"/>
              </a:rPr>
              <a:t>LEI DE HOOKE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32054" r="4681" b="12708"/>
          <a:stretch>
            <a:fillRect/>
          </a:stretch>
        </p:blipFill>
        <p:spPr bwMode="auto">
          <a:xfrm>
            <a:off x="3162969" y="1081286"/>
            <a:ext cx="34972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 descr="Resultado de imagem para MOVIMENTO HARMONICO SI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23358" b="26639"/>
          <a:stretch/>
        </p:blipFill>
        <p:spPr bwMode="auto">
          <a:xfrm>
            <a:off x="539552" y="332656"/>
            <a:ext cx="2664296" cy="21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92" y="4869160"/>
            <a:ext cx="340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15488" r="22665" b="10974"/>
          <a:stretch>
            <a:fillRect/>
          </a:stretch>
        </p:blipFill>
        <p:spPr bwMode="auto">
          <a:xfrm>
            <a:off x="6445250" y="122238"/>
            <a:ext cx="248126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01" y="4779963"/>
            <a:ext cx="327977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ítulo 1"/>
          <p:cNvSpPr>
            <a:spLocks noGrp="1"/>
          </p:cNvSpPr>
          <p:nvPr>
            <p:ph type="title" idx="4294967295"/>
          </p:nvPr>
        </p:nvSpPr>
        <p:spPr>
          <a:xfrm>
            <a:off x="914400" y="122238"/>
            <a:ext cx="8229600" cy="1003300"/>
          </a:xfrm>
        </p:spPr>
        <p:txBody>
          <a:bodyPr/>
          <a:lstStyle/>
          <a:p>
            <a:pPr algn="ctr" eaLnBrk="1" hangingPunct="1"/>
            <a:r>
              <a:rPr lang="pt-BR" altLang="pt-BR" sz="4400" b="1" dirty="0" smtClean="0"/>
              <a:t>MOVIMENTOS </a:t>
            </a:r>
            <a:r>
              <a:rPr lang="pt-BR" altLang="pt-BR" sz="4000" b="1" dirty="0" smtClean="0"/>
              <a:t>PERIÓDICOS</a:t>
            </a:r>
            <a:endParaRPr lang="pt-BR" altLang="pt-BR" sz="4400" b="1" dirty="0" smtClean="0"/>
          </a:p>
        </p:txBody>
      </p:sp>
      <p:pic>
        <p:nvPicPr>
          <p:cNvPr id="17415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563813"/>
            <a:ext cx="37147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96" y="2492896"/>
            <a:ext cx="22987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7525" y="2559406"/>
            <a:ext cx="2932707" cy="2171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09" name="Image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68058"/>
            <a:ext cx="28781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18411" y="1926124"/>
            <a:ext cx="2918619" cy="461665"/>
          </a:xfrm>
          <a:prstGeom prst="rect">
            <a:avLst/>
          </a:prstGeom>
          <a:blipFill rotWithShape="1">
            <a:blip r:embed="rId2"/>
            <a:stretch>
              <a:fillRect r="-209" b="-1710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6867" name="CaixaDeTexto 4"/>
          <p:cNvSpPr txBox="1">
            <a:spLocks noChangeArrowheads="1"/>
          </p:cNvSpPr>
          <p:nvPr/>
        </p:nvSpPr>
        <p:spPr bwMode="auto">
          <a:xfrm>
            <a:off x="5168330" y="1245327"/>
            <a:ext cx="3350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000" b="1">
                <a:latin typeface="Calibri" pitchFamily="34" charset="0"/>
              </a:rPr>
              <a:t>FUNÇÃO POSIÇÃO NO MHS</a:t>
            </a:r>
          </a:p>
        </p:txBody>
      </p:sp>
      <p:sp>
        <p:nvSpPr>
          <p:cNvPr id="36868" name="CaixaDeTexto 5"/>
          <p:cNvSpPr txBox="1">
            <a:spLocks noChangeArrowheads="1"/>
          </p:cNvSpPr>
          <p:nvPr/>
        </p:nvSpPr>
        <p:spPr bwMode="auto">
          <a:xfrm>
            <a:off x="4645471" y="2393593"/>
            <a:ext cx="43910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Calibri" pitchFamily="34" charset="0"/>
              </a:rPr>
              <a:t>Onde:</a:t>
            </a:r>
          </a:p>
          <a:p>
            <a:pPr algn="just"/>
            <a:r>
              <a:rPr lang="pt-BR" altLang="pt-BR" sz="2000" dirty="0">
                <a:latin typeface="Calibri" pitchFamily="34" charset="0"/>
              </a:rPr>
              <a:t>A = deslocamento máximo ou amplitude</a:t>
            </a:r>
          </a:p>
          <a:p>
            <a:pPr algn="just"/>
            <a:r>
              <a:rPr lang="pt-BR" altLang="pt-BR" sz="2000" dirty="0">
                <a:latin typeface="Calibri" pitchFamily="34" charset="0"/>
              </a:rPr>
              <a:t>(w.t + </a:t>
            </a:r>
            <a:r>
              <a:rPr lang="pt-BR" altLang="pt-BR" sz="2000" dirty="0">
                <a:latin typeface="Calibri" pitchFamily="34" charset="0"/>
                <a:sym typeface="Symbol" pitchFamily="18" charset="2"/>
              </a:rPr>
              <a:t>) = fase </a:t>
            </a:r>
          </a:p>
          <a:p>
            <a:pPr algn="just"/>
            <a:r>
              <a:rPr lang="pt-BR" altLang="pt-BR" sz="2000" dirty="0">
                <a:latin typeface="Calibri" pitchFamily="34" charset="0"/>
                <a:sym typeface="Symbol" pitchFamily="18" charset="2"/>
              </a:rPr>
              <a:t> = constante de fase</a:t>
            </a:r>
            <a:endParaRPr lang="pt-BR" altLang="pt-BR" sz="2000" dirty="0">
              <a:latin typeface="Calibri" pitchFamily="34" charset="0"/>
            </a:endParaRPr>
          </a:p>
        </p:txBody>
      </p:sp>
      <p:sp>
        <p:nvSpPr>
          <p:cNvPr id="36869" name="CaixaDeTexto 6"/>
          <p:cNvSpPr txBox="1">
            <a:spLocks noChangeArrowheads="1"/>
          </p:cNvSpPr>
          <p:nvPr/>
        </p:nvSpPr>
        <p:spPr bwMode="auto">
          <a:xfrm>
            <a:off x="395536" y="4005064"/>
            <a:ext cx="8496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Calibri" pitchFamily="34" charset="0"/>
              </a:rPr>
              <a:t>1. Para um aumento de fase 2</a:t>
            </a:r>
            <a:r>
              <a:rPr lang="pt-BR" altLang="pt-BR" sz="2000" dirty="0">
                <a:latin typeface="Calibri" pitchFamily="34" charset="0"/>
                <a:sym typeface="Symbol" pitchFamily="18" charset="2"/>
              </a:rPr>
              <a:t>, a partícula terá descocado um ciclo completo, durante um tempo T, que é o período da função, e ocupará a mesma posição x que ocupava no instante t. </a:t>
            </a:r>
          </a:p>
        </p:txBody>
      </p:sp>
      <p:sp>
        <p:nvSpPr>
          <p:cNvPr id="8" name="CaixaDeTexto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5292593"/>
            <a:ext cx="2432076" cy="369332"/>
          </a:xfrm>
          <a:prstGeom prst="rect">
            <a:avLst/>
          </a:prstGeom>
          <a:blipFill rotWithShape="1">
            <a:blip r:embed="rId3"/>
            <a:stretch>
              <a:fillRect b="-491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9" name="CaixaDeTex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5795972"/>
            <a:ext cx="6683881" cy="369332"/>
          </a:xfrm>
          <a:prstGeom prst="rect">
            <a:avLst/>
          </a:prstGeom>
          <a:blipFill rotWithShape="1">
            <a:blip r:embed="rId4"/>
            <a:stretch>
              <a:fillRect b="-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0" name="CaixaDeTexto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4288" y="5595151"/>
            <a:ext cx="1269835" cy="78617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6873" name="CaixaDeTexto 10"/>
          <p:cNvSpPr txBox="1">
            <a:spLocks noChangeArrowheads="1"/>
          </p:cNvSpPr>
          <p:nvPr/>
        </p:nvSpPr>
        <p:spPr bwMode="auto">
          <a:xfrm>
            <a:off x="7164388" y="5194300"/>
            <a:ext cx="1270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000" b="1">
                <a:latin typeface="Calibri" pitchFamily="34" charset="0"/>
              </a:rPr>
              <a:t>PERÍODO</a:t>
            </a:r>
          </a:p>
        </p:txBody>
      </p:sp>
      <p:pic>
        <p:nvPicPr>
          <p:cNvPr id="36874" name="Picture 11" descr="FUNCAO DE ON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29085" r="53694" b="50008"/>
          <a:stretch>
            <a:fillRect/>
          </a:stretch>
        </p:blipFill>
        <p:spPr bwMode="auto">
          <a:xfrm>
            <a:off x="323528" y="620688"/>
            <a:ext cx="40338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/>
          <p:cNvSpPr txBox="1">
            <a:spLocks noChangeArrowheads="1"/>
          </p:cNvSpPr>
          <p:nvPr/>
        </p:nvSpPr>
        <p:spPr bwMode="auto">
          <a:xfrm>
            <a:off x="251520" y="1136938"/>
            <a:ext cx="8613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Calibri" pitchFamily="34" charset="0"/>
              </a:rPr>
              <a:t>2. Frequência: número de oscilações efetuadas no intervalo unitário de tempo (em s</a:t>
            </a:r>
            <a:r>
              <a:rPr lang="pt-BR" altLang="pt-BR" sz="2000" baseline="30000" dirty="0">
                <a:latin typeface="Calibri" pitchFamily="34" charset="0"/>
              </a:rPr>
              <a:t>-1</a:t>
            </a:r>
            <a:r>
              <a:rPr lang="pt-BR" altLang="pt-BR" sz="2000" dirty="0">
                <a:latin typeface="Calibri" pitchFamily="34" charset="0"/>
              </a:rPr>
              <a:t>):</a:t>
            </a:r>
            <a:endParaRPr lang="pt-BR" altLang="pt-BR" sz="20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" name="CaixaDeTex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8939" y="1689178"/>
            <a:ext cx="1437317" cy="61279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7892" name="CaixaDeTexto 5"/>
          <p:cNvSpPr txBox="1">
            <a:spLocks noChangeArrowheads="1"/>
          </p:cNvSpPr>
          <p:nvPr/>
        </p:nvSpPr>
        <p:spPr bwMode="auto">
          <a:xfrm>
            <a:off x="323528" y="2438400"/>
            <a:ext cx="8324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Calibri" pitchFamily="34" charset="0"/>
              </a:rPr>
              <a:t>3. Frequência angular (em </a:t>
            </a:r>
            <a:r>
              <a:rPr lang="pt-BR" altLang="pt-BR" sz="2000" dirty="0" err="1">
                <a:latin typeface="Calibri" pitchFamily="34" charset="0"/>
              </a:rPr>
              <a:t>rad</a:t>
            </a:r>
            <a:r>
              <a:rPr lang="pt-BR" altLang="pt-BR" sz="2000" dirty="0">
                <a:latin typeface="Calibri" pitchFamily="34" charset="0"/>
              </a:rPr>
              <a:t>/s): </a:t>
            </a:r>
            <a:endParaRPr lang="pt-BR" altLang="pt-BR" sz="20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" name="CaixaDeTexto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15127" y="2438791"/>
            <a:ext cx="1204945" cy="369332"/>
          </a:xfrm>
          <a:prstGeom prst="rect">
            <a:avLst/>
          </a:prstGeom>
          <a:blipFill rotWithShape="1">
            <a:blip r:embed="rId3"/>
            <a:stretch>
              <a:fillRect b="-1147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7894" name="CaixaDeTexto 8"/>
          <p:cNvSpPr txBox="1">
            <a:spLocks noChangeArrowheads="1"/>
          </p:cNvSpPr>
          <p:nvPr/>
        </p:nvSpPr>
        <p:spPr bwMode="auto">
          <a:xfrm>
            <a:off x="323528" y="2916238"/>
            <a:ext cx="8324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Calibri" pitchFamily="34" charset="0"/>
              </a:rPr>
              <a:t>4. Constante de fase: depende da escolha do instante inicial.</a:t>
            </a:r>
            <a:endParaRPr lang="pt-BR" altLang="pt-BR" sz="20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CaixaDeTexto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6558" y="3356992"/>
            <a:ext cx="3835665" cy="369332"/>
          </a:xfrm>
          <a:prstGeom prst="rect">
            <a:avLst/>
          </a:prstGeom>
          <a:blipFill rotWithShape="1">
            <a:blip r:embed="rId4"/>
            <a:stretch>
              <a:fillRect b="-133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1" name="CaixaDeTex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4211654"/>
            <a:ext cx="3730827" cy="369332"/>
          </a:xfrm>
          <a:prstGeom prst="rect">
            <a:avLst/>
          </a:prstGeom>
          <a:blipFill rotWithShape="1">
            <a:blip r:embed="rId5"/>
            <a:stretch>
              <a:fillRect b="-15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2" name="Retângulo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3928" y="3717032"/>
            <a:ext cx="4572000" cy="135857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3" name="CaixaDeTexto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8650" y="5162589"/>
            <a:ext cx="4216732" cy="71468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5" name="CaixaDeTexto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98041" y="6295384"/>
            <a:ext cx="1630639" cy="369332"/>
          </a:xfrm>
          <a:prstGeom prst="rect">
            <a:avLst/>
          </a:prstGeom>
          <a:blipFill rotWithShape="1">
            <a:blip r:embed="rId8"/>
            <a:stretch>
              <a:fillRect b="-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6" name="CaixaDeTexto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3022" y="6287548"/>
            <a:ext cx="1495281" cy="36933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7901" name="CaixaDeTexto 16"/>
          <p:cNvSpPr txBox="1">
            <a:spLocks noChangeArrowheads="1"/>
          </p:cNvSpPr>
          <p:nvPr/>
        </p:nvSpPr>
        <p:spPr bwMode="auto">
          <a:xfrm>
            <a:off x="323528" y="5876925"/>
            <a:ext cx="8324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Calibri" pitchFamily="34" charset="0"/>
              </a:rPr>
              <a:t>5. Relação entre a posição inicial a as constantes A e </a:t>
            </a:r>
            <a:r>
              <a:rPr lang="pt-BR" altLang="pt-BR" sz="2000" dirty="0">
                <a:latin typeface="Calibri" pitchFamily="34" charset="0"/>
                <a:sym typeface="Symbol" pitchFamily="18" charset="2"/>
              </a:rPr>
              <a:t>: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b="1" i="1" u="sng" smtClean="0">
                <a:latin typeface="Arial" charset="0"/>
              </a:rPr>
              <a:t>SISTEMA MASSA-MOLA</a:t>
            </a:r>
          </a:p>
        </p:txBody>
      </p:sp>
      <p:sp>
        <p:nvSpPr>
          <p:cNvPr id="38914" name="CaixaDeTexto 3"/>
          <p:cNvSpPr txBox="1">
            <a:spLocks noChangeArrowheads="1"/>
          </p:cNvSpPr>
          <p:nvPr/>
        </p:nvSpPr>
        <p:spPr bwMode="auto">
          <a:xfrm>
            <a:off x="539750" y="1701800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6. Velocidade de uma partícula em MHS:</a:t>
            </a:r>
            <a:endParaRPr lang="pt-BR" altLang="pt-BR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" name="CaixaDeTex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2242689"/>
            <a:ext cx="5414303" cy="5629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8916" name="CaixaDeTexto 5"/>
          <p:cNvSpPr txBox="1">
            <a:spLocks noChangeArrowheads="1"/>
          </p:cNvSpPr>
          <p:nvPr/>
        </p:nvSpPr>
        <p:spPr bwMode="auto">
          <a:xfrm>
            <a:off x="6227763" y="2062163"/>
            <a:ext cx="2579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A fase da velocidade difere da fase da posição por </a:t>
            </a:r>
            <a:r>
              <a:rPr lang="pt-BR" altLang="pt-BR">
                <a:latin typeface="Calibri" pitchFamily="34" charset="0"/>
                <a:sym typeface="Symbol" pitchFamily="18" charset="2"/>
              </a:rPr>
              <a:t>/2, ou seja, 90</a:t>
            </a:r>
            <a:r>
              <a:rPr lang="pt-BR" altLang="pt-BR" baseline="30000">
                <a:latin typeface="Calibri" pitchFamily="34" charset="0"/>
                <a:sym typeface="Symbol" pitchFamily="18" charset="2"/>
              </a:rPr>
              <a:t>o</a:t>
            </a:r>
            <a:r>
              <a:rPr lang="pt-BR" altLang="pt-BR">
                <a:latin typeface="Calibri" pitchFamily="34" charset="0"/>
                <a:sym typeface="Symbol" pitchFamily="18" charset="2"/>
              </a:rPr>
              <a:t>.</a:t>
            </a:r>
            <a:endParaRPr lang="pt-BR" altLang="pt-BR">
              <a:latin typeface="Calibri" pitchFamily="34" charset="0"/>
            </a:endParaRPr>
          </a:p>
        </p:txBody>
      </p:sp>
      <p:pic>
        <p:nvPicPr>
          <p:cNvPr id="3891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00425"/>
            <a:ext cx="4572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CaixaDeTexto 7"/>
          <p:cNvSpPr txBox="1">
            <a:spLocks noChangeArrowheads="1"/>
          </p:cNvSpPr>
          <p:nvPr/>
        </p:nvSpPr>
        <p:spPr bwMode="auto">
          <a:xfrm>
            <a:off x="5256213" y="3860800"/>
            <a:ext cx="35512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Quando x está em seu valor máximo (+A) ou mínimo (-A), a velocidade é nula.</a:t>
            </a:r>
          </a:p>
          <a:p>
            <a:pPr algn="just"/>
            <a:r>
              <a:rPr lang="pt-BR" altLang="pt-BR">
                <a:latin typeface="Calibri" pitchFamily="34" charset="0"/>
              </a:rPr>
              <a:t>Quando a partícula está na posição de equilíbrio (x = 0), a velocidade escalar é máxima.</a:t>
            </a:r>
          </a:p>
        </p:txBody>
      </p:sp>
      <p:sp>
        <p:nvSpPr>
          <p:cNvPr id="9" name="CaixaDeTex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98041" y="6295384"/>
            <a:ext cx="1630639" cy="369332"/>
          </a:xfrm>
          <a:prstGeom prst="rect">
            <a:avLst/>
          </a:prstGeom>
          <a:blipFill rotWithShape="1">
            <a:blip r:embed="rId5"/>
            <a:stretch>
              <a:fillRect b="-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10" name="CaixaDeTexto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3022" y="6287548"/>
            <a:ext cx="1959639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38921" name="CaixaDeTexto 10"/>
          <p:cNvSpPr txBox="1">
            <a:spLocks noChangeArrowheads="1"/>
          </p:cNvSpPr>
          <p:nvPr/>
        </p:nvSpPr>
        <p:spPr bwMode="auto">
          <a:xfrm>
            <a:off x="539750" y="5876925"/>
            <a:ext cx="832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7. Relação entre a velocidade inicial a as constantes A e </a:t>
            </a:r>
            <a:r>
              <a:rPr lang="pt-BR" altLang="pt-BR">
                <a:latin typeface="Calibri" pitchFamily="34" charset="0"/>
                <a:sym typeface="Symbol" pitchFamily="18" charset="2"/>
              </a:rPr>
              <a:t>: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b="1" i="1" u="sng" smtClean="0">
                <a:latin typeface="Arial" charset="0"/>
              </a:rPr>
              <a:t>SISTEMA MASSA-MOLA</a:t>
            </a:r>
          </a:p>
        </p:txBody>
      </p:sp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539750" y="1701800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8. Aceleração da partícula em MHS:</a:t>
            </a:r>
            <a:endParaRPr lang="pt-BR" altLang="pt-BR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" name="CaixaDeTex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8024" y="1702549"/>
            <a:ext cx="2848472" cy="3693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6" name="CaixaDeTexto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41742" y="2157479"/>
            <a:ext cx="1462003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40965" name="CaixaDeTexto 6"/>
          <p:cNvSpPr txBox="1">
            <a:spLocks noChangeArrowheads="1"/>
          </p:cNvSpPr>
          <p:nvPr/>
        </p:nvSpPr>
        <p:spPr bwMode="auto">
          <a:xfrm>
            <a:off x="557213" y="2668588"/>
            <a:ext cx="7850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>
                <a:latin typeface="Calibri" pitchFamily="34" charset="0"/>
              </a:rPr>
              <a:t>A aceleração é proporcional ao deslocamento e está no sentido oposto.</a:t>
            </a:r>
          </a:p>
        </p:txBody>
      </p:sp>
      <p:pic>
        <p:nvPicPr>
          <p:cNvPr id="40966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35363"/>
            <a:ext cx="4572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CaixaDeTexto 9"/>
          <p:cNvSpPr txBox="1">
            <a:spLocks noChangeArrowheads="1"/>
          </p:cNvSpPr>
          <p:nvPr/>
        </p:nvSpPr>
        <p:spPr bwMode="auto">
          <a:xfrm>
            <a:off x="5160963" y="4244975"/>
            <a:ext cx="35194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A aceleração escalar aumenta ou diminui com o deslocamento, mas tem sempre o sentido oposto a ele.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b="1" i="1" u="sng" smtClean="0">
                <a:latin typeface="Arial" charset="0"/>
              </a:rPr>
              <a:t>SISTEMA MASSA-MOLA</a:t>
            </a:r>
          </a:p>
        </p:txBody>
      </p:sp>
      <p:sp>
        <p:nvSpPr>
          <p:cNvPr id="41986" name="CaixaDeTexto 3"/>
          <p:cNvSpPr txBox="1">
            <a:spLocks noChangeArrowheads="1"/>
          </p:cNvSpPr>
          <p:nvPr/>
        </p:nvSpPr>
        <p:spPr bwMode="auto">
          <a:xfrm>
            <a:off x="539750" y="172720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9. Quando a força é proporcional ao deslocamento e na direção oposta, o movimento é harmônico simples.</a:t>
            </a:r>
            <a:endParaRPr lang="pt-BR" altLang="pt-BR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" name="CaixaDeTex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77" y="2420888"/>
            <a:ext cx="7921271" cy="61824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6" name="CaixaDeTexto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3459" y="3343398"/>
            <a:ext cx="2018501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7" name="CaixaDeTexto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6016" y="3284984"/>
            <a:ext cx="1332160" cy="427746"/>
          </a:xfrm>
          <a:prstGeom prst="rect">
            <a:avLst/>
          </a:prstGeom>
          <a:blipFill rotWithShape="1">
            <a:blip r:embed="rId4"/>
            <a:stretch>
              <a:fillRect b="-857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41990" name="CaixaDeTexto 7"/>
          <p:cNvSpPr txBox="1">
            <a:spLocks noChangeArrowheads="1"/>
          </p:cNvSpPr>
          <p:nvPr/>
        </p:nvSpPr>
        <p:spPr bwMode="auto">
          <a:xfrm>
            <a:off x="539750" y="3779838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pt-BR">
                <a:latin typeface="Calibri" pitchFamily="34" charset="0"/>
              </a:rPr>
              <a:t>10. Relação da posição no MHS com a posição inicial e a velocidade inicial.</a:t>
            </a:r>
            <a:endParaRPr lang="pt-BR" altLang="pt-BR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" name="CaixaDeTex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76" y="4355812"/>
            <a:ext cx="7633239" cy="369332"/>
          </a:xfrm>
          <a:prstGeom prst="rect">
            <a:avLst/>
          </a:prstGeom>
          <a:blipFill rotWithShape="1">
            <a:blip r:embed="rId5"/>
            <a:stretch>
              <a:fillRect l="-639" t="-8333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41992" name="CaixaDeTexto 9"/>
          <p:cNvSpPr txBox="1">
            <a:spLocks noChangeArrowheads="1"/>
          </p:cNvSpPr>
          <p:nvPr/>
        </p:nvSpPr>
        <p:spPr bwMode="auto">
          <a:xfrm>
            <a:off x="703263" y="4829175"/>
            <a:ext cx="4554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>
                <a:latin typeface="Calibri" pitchFamily="34" charset="0"/>
              </a:rPr>
              <a:t>Obtemos: </a:t>
            </a:r>
          </a:p>
        </p:txBody>
      </p:sp>
      <p:sp>
        <p:nvSpPr>
          <p:cNvPr id="11" name="CaixaDeTex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3459" y="4828510"/>
            <a:ext cx="5502212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</a:rPr>
              <a:t> </a:t>
            </a:r>
          </a:p>
        </p:txBody>
      </p:sp>
      <p:sp>
        <p:nvSpPr>
          <p:cNvPr id="2" name="CaixaDeTex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6820" y="5319073"/>
            <a:ext cx="5105950" cy="369332"/>
          </a:xfrm>
          <a:prstGeom prst="rect">
            <a:avLst/>
          </a:prstGeom>
          <a:blipFill rotWithShape="1">
            <a:blip r:embed="rId7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3" name="CaixaDeText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8153" y="5953969"/>
            <a:ext cx="6550191" cy="499367"/>
          </a:xfrm>
          <a:prstGeom prst="rect">
            <a:avLst/>
          </a:prstGeom>
          <a:blipFill rotWithShape="1">
            <a:blip r:embed="rId8"/>
            <a:stretch>
              <a:fillRect b="-1220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18002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pt-BR" altLang="pt-BR" sz="1800" smtClean="0"/>
              <a:t>Uma partícula tem o deslocamento x dado por x = 3.cos(5</a:t>
            </a:r>
            <a:r>
              <a:rPr lang="pt-BR" altLang="pt-BR" sz="1800" smtClean="0">
                <a:sym typeface="Symbol" pitchFamily="18" charset="2"/>
              </a:rPr>
              <a:t>.t + ), onde x está em metros e t em segundos.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pt-BR" altLang="pt-BR" sz="1800" smtClean="0">
                <a:sym typeface="Symbol" pitchFamily="18" charset="2"/>
              </a:rPr>
              <a:t>Qual a frequência f e o período T do movimento?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pt-BR" altLang="pt-BR" sz="1800" smtClean="0">
                <a:sym typeface="Symbol" pitchFamily="18" charset="2"/>
              </a:rPr>
              <a:t>Qual a maior distância percorrida pela partícula, medida a partir do equilíbrio?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pt-BR" altLang="pt-BR" sz="1800" smtClean="0">
                <a:sym typeface="Symbol" pitchFamily="18" charset="2"/>
              </a:rPr>
              <a:t>Onde está a partícula no instante t = 0? E no instante t = 0,5 s?</a:t>
            </a:r>
            <a:endParaRPr lang="pt-BR" altLang="pt-BR" sz="180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288" y="2636838"/>
            <a:ext cx="8229600" cy="18002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/>
              <a:t>2)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/>
              <a:t>Determinar a expressão da velocidade da partícula cuja posição está dada no exercício anterior.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/>
              <a:t>Qual é a velocidade máxima?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/>
              <a:t>Quando ocorre esta velocidade máxima?</a:t>
            </a:r>
            <a:endParaRPr lang="pt-BR" sz="1800" dirty="0"/>
          </a:p>
        </p:txBody>
      </p:sp>
      <p:sp>
        <p:nvSpPr>
          <p:cNvPr id="43011" name="Espaço Reservado para Conteúdo 2"/>
          <p:cNvSpPr txBox="1">
            <a:spLocks/>
          </p:cNvSpPr>
          <p:nvPr/>
        </p:nvSpPr>
        <p:spPr bwMode="auto">
          <a:xfrm>
            <a:off x="395288" y="4941888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altLang="pt-BR">
                <a:latin typeface="Calibri" pitchFamily="34" charset="0"/>
              </a:rPr>
              <a:t>3) Uma partícula, em movimento harmônico simples, está em repouso a uma distância de 6 cm da posição de equilíbrio, no instante t = 0. O seu período é 2 s. Escrever as expressões para a posição x, a velocidade v e a aceleração a em função do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53425" cy="1800225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/>
              <a:t>4) A posição de uma partícula que se move em uma dimensão está dada por x = 5.cos(4</a:t>
            </a:r>
            <a:r>
              <a:rPr lang="pt-BR" sz="1800" dirty="0" smtClean="0">
                <a:sym typeface="Symbol"/>
              </a:rPr>
              <a:t>.t), onde x está em metros e t em segundos.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>
                <a:sym typeface="Symbol"/>
              </a:rPr>
              <a:t>Determinar a amplitude, a frequência angular, a frequência e o período do movimento.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>
                <a:sym typeface="Symbol"/>
              </a:rPr>
              <a:t>Determinar uma expressão para a velocidade da partícula em qualquer instante de tempo t.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>
                <a:sym typeface="Symbol"/>
              </a:rPr>
              <a:t>Qual é a velocidade no instante t = 0?</a:t>
            </a:r>
            <a:endParaRPr lang="pt-BR" sz="1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288" y="2349500"/>
            <a:ext cx="8353425" cy="2303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/>
              <a:t>5) A posição de uma partícula está dada por x = 4.sen 2.t, onde x está em metros e t em segundos.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/>
              <a:t>Qual o valor máximo de x? Qual o primeiro instante, depois de t = 0, em que ocorre este máximo?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/>
              <a:t>Determinar a expressão da velocidade da partícula em função do tempo. Qual a velocidade no instante t = 0?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pt-BR" sz="1800" dirty="0" smtClean="0"/>
              <a:t>Determinar uma expressão para a aceleração da partícula em função do tempo. Qual é a aceleração no instante t = 0? Qual é o valor máximo da aceleração?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pt-BR" sz="1800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4941888"/>
            <a:ext cx="8353425" cy="11509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/>
              <a:t>6) Uma partícula oscila com movimento harmônico simples de período T = 2 s. Inicialmente, está na posição de equilíbrio e se desloca com a velocidade escalar de 4 m/s, no sentido dos x crescentes. Escrever as expressões da sua posição x, da sua velocidade v e da sua aceleração a em função do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53425" cy="10795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altLang="pt-BR" sz="1800" smtClean="0"/>
              <a:t>8) Um corpo de 2 kg está ligado a uma mola de constante de força k = 5 kN/m. A mola é esticada 10 cm em relação ao equilíbrio e depois libertada. (a) Determinar a frequência angular, a frequência f e a amplitude da oscilação. (b) Determinar x(t), v(t) e a(t).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18"/>
          <p:cNvGraphicFramePr>
            <a:graphicFrameLocks noChangeAspect="1"/>
          </p:cNvGraphicFramePr>
          <p:nvPr/>
        </p:nvGraphicFramePr>
        <p:xfrm>
          <a:off x="1403350" y="687388"/>
          <a:ext cx="1165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Equation" r:id="rId3" imgW="444307" imgH="228501" progId="Equation.3">
                  <p:embed/>
                </p:oleObj>
              </mc:Choice>
              <mc:Fallback>
                <p:oleObj name="Equation" r:id="rId3" imgW="444307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87388"/>
                        <a:ext cx="11652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9"/>
          <p:cNvGraphicFramePr>
            <a:graphicFrameLocks noChangeAspect="1"/>
          </p:cNvGraphicFramePr>
          <p:nvPr/>
        </p:nvGraphicFramePr>
        <p:xfrm>
          <a:off x="2555875" y="555625"/>
          <a:ext cx="5124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Equation" r:id="rId5" imgW="2489200" imgH="393700" progId="Equation.3">
                  <p:embed/>
                </p:oleObj>
              </mc:Choice>
              <mc:Fallback>
                <p:oleObj name="Equation" r:id="rId5" imgW="24892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55625"/>
                        <a:ext cx="51244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20"/>
          <p:cNvGraphicFramePr>
            <a:graphicFrameLocks noChangeAspect="1"/>
          </p:cNvGraphicFramePr>
          <p:nvPr/>
        </p:nvGraphicFramePr>
        <p:xfrm>
          <a:off x="6877050" y="1412875"/>
          <a:ext cx="584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Equation" r:id="rId7" imgW="190417" imgH="139639" progId="Equation.3">
                  <p:embed/>
                </p:oleObj>
              </mc:Choice>
              <mc:Fallback>
                <p:oleObj name="Equation" r:id="rId7" imgW="190417" imgH="13963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412875"/>
                        <a:ext cx="5842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21"/>
          <p:cNvGraphicFramePr>
            <a:graphicFrameLocks noChangeAspect="1"/>
          </p:cNvGraphicFramePr>
          <p:nvPr/>
        </p:nvGraphicFramePr>
        <p:xfrm>
          <a:off x="5105400" y="2924175"/>
          <a:ext cx="15652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Equation" r:id="rId9" imgW="825500" imgH="203200" progId="Equation.3">
                  <p:embed/>
                </p:oleObj>
              </mc:Choice>
              <mc:Fallback>
                <p:oleObj name="Equation" r:id="rId9" imgW="8255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24175"/>
                        <a:ext cx="15652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22"/>
          <p:cNvGraphicFramePr>
            <a:graphicFrameLocks noChangeAspect="1"/>
          </p:cNvGraphicFramePr>
          <p:nvPr/>
        </p:nvGraphicFramePr>
        <p:xfrm>
          <a:off x="2843213" y="1870075"/>
          <a:ext cx="37782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8" name="Equation" r:id="rId11" imgW="1562100" imgH="393700" progId="Equation.3">
                  <p:embed/>
                </p:oleObj>
              </mc:Choice>
              <mc:Fallback>
                <p:oleObj name="Equation" r:id="rId11" imgW="15621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70075"/>
                        <a:ext cx="3778250" cy="898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23"/>
          <p:cNvGraphicFramePr>
            <a:graphicFrameLocks noChangeAspect="1"/>
          </p:cNvGraphicFramePr>
          <p:nvPr/>
        </p:nvGraphicFramePr>
        <p:xfrm>
          <a:off x="2970213" y="3500438"/>
          <a:ext cx="35464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Equation" r:id="rId13" imgW="1435100" imgH="393700" progId="Equation.3">
                  <p:embed/>
                </p:oleObj>
              </mc:Choice>
              <mc:Fallback>
                <p:oleObj name="Equation" r:id="rId13" imgW="14351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500438"/>
                        <a:ext cx="35464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24"/>
          <p:cNvGraphicFramePr>
            <a:graphicFrameLocks noChangeAspect="1"/>
          </p:cNvGraphicFramePr>
          <p:nvPr/>
        </p:nvGraphicFramePr>
        <p:xfrm>
          <a:off x="3278188" y="4645025"/>
          <a:ext cx="27416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Equation" r:id="rId15" imgW="952087" imgH="241195" progId="Equation.3">
                  <p:embed/>
                </p:oleObj>
              </mc:Choice>
              <mc:Fallback>
                <p:oleObj name="Equation" r:id="rId15" imgW="952087" imgH="24119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645025"/>
                        <a:ext cx="2741612" cy="658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5795963" y="438150"/>
            <a:ext cx="1223962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3804" name="Object 25"/>
          <p:cNvGraphicFramePr>
            <a:graphicFrameLocks noGrp="1" noChangeAspect="1"/>
          </p:cNvGraphicFramePr>
          <p:nvPr>
            <p:ph idx="4294967295"/>
          </p:nvPr>
        </p:nvGraphicFramePr>
        <p:xfrm>
          <a:off x="2543175" y="5654675"/>
          <a:ext cx="6600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Equation" r:id="rId17" imgW="2057400" imgH="215900" progId="Equation.3">
                  <p:embed/>
                </p:oleObj>
              </mc:Choice>
              <mc:Fallback>
                <p:oleObj name="Equation" r:id="rId17" imgW="2057400" imgH="2159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5654675"/>
                        <a:ext cx="6600825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414588"/>
            <a:ext cx="47434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2725738" y="1519238"/>
            <a:ext cx="0" cy="338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509838" y="4687888"/>
            <a:ext cx="561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766050" y="4772025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/>
              <a:t>t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852488" y="1816100"/>
            <a:ext cx="1584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pt-BR" altLang="pt-BR" sz="2400" b="1" i="1">
                <a:solidFill>
                  <a:srgbClr val="3333FF"/>
                </a:solidFill>
              </a:rPr>
              <a:t>E</a:t>
            </a:r>
            <a:r>
              <a:rPr lang="pt-BR" altLang="pt-BR" sz="2400" b="1" i="1" baseline="-25000">
                <a:solidFill>
                  <a:srgbClr val="3333FF"/>
                </a:solidFill>
              </a:rPr>
              <a:t>total</a:t>
            </a:r>
          </a:p>
          <a:p>
            <a:pPr>
              <a:spcBef>
                <a:spcPct val="25000"/>
              </a:spcBef>
            </a:pPr>
            <a:r>
              <a:rPr lang="pt-BR" altLang="pt-BR" sz="2400" b="1" i="1">
                <a:solidFill>
                  <a:srgbClr val="FF0000"/>
                </a:solidFill>
              </a:rPr>
              <a:t>E</a:t>
            </a:r>
            <a:r>
              <a:rPr lang="pt-BR" altLang="pt-BR" sz="2400" b="1" i="1" baseline="-25000">
                <a:solidFill>
                  <a:srgbClr val="FF0000"/>
                </a:solidFill>
              </a:rPr>
              <a:t>cinética</a:t>
            </a:r>
          </a:p>
          <a:p>
            <a:pPr>
              <a:spcBef>
                <a:spcPct val="25000"/>
              </a:spcBef>
            </a:pPr>
            <a:r>
              <a:rPr lang="pt-BR" altLang="pt-BR" sz="2400" b="1" i="1">
                <a:solidFill>
                  <a:srgbClr val="006600"/>
                </a:solidFill>
              </a:rPr>
              <a:t>E</a:t>
            </a:r>
            <a:r>
              <a:rPr lang="pt-BR" altLang="pt-BR" sz="2400" b="1" i="1" baseline="-25000">
                <a:solidFill>
                  <a:srgbClr val="006600"/>
                </a:solidFill>
              </a:rPr>
              <a:t>pot.elástica</a:t>
            </a:r>
          </a:p>
        </p:txBody>
      </p:sp>
      <p:sp>
        <p:nvSpPr>
          <p:cNvPr id="51218" name="AutoShape 18"/>
          <p:cNvSpPr>
            <a:spLocks/>
          </p:cNvSpPr>
          <p:nvPr/>
        </p:nvSpPr>
        <p:spPr bwMode="auto">
          <a:xfrm>
            <a:off x="2433638" y="1631950"/>
            <a:ext cx="76200" cy="1771650"/>
          </a:xfrm>
          <a:prstGeom prst="rightBrace">
            <a:avLst>
              <a:gd name="adj1" fmla="val 19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25438" y="188913"/>
            <a:ext cx="835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i="1" u="sng"/>
              <a:t>Gráficos de energia em função do</a:t>
            </a:r>
            <a:r>
              <a:rPr lang="pt-BR" altLang="pt-BR" sz="2000"/>
              <a:t> </a:t>
            </a:r>
            <a:r>
              <a:rPr lang="pt-BR" altLang="pt-BR" sz="2000" b="1" i="1" u="sng">
                <a:solidFill>
                  <a:srgbClr val="FF0000"/>
                </a:solidFill>
              </a:rPr>
              <a:t>tempo</a:t>
            </a:r>
            <a:r>
              <a:rPr lang="pt-BR" altLang="pt-BR" sz="2000"/>
              <a:t> </a:t>
            </a:r>
            <a:r>
              <a:rPr lang="pt-BR" altLang="pt-BR" sz="2000" i="1" u="sng"/>
              <a:t>no sistema massa-mola</a:t>
            </a:r>
            <a:r>
              <a:rPr lang="pt-BR" altLang="pt-BR" sz="2000"/>
              <a:t> </a:t>
            </a:r>
            <a:r>
              <a:rPr lang="pt-BR" altLang="pt-BR" sz="2000" b="1" i="1" u="sng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283450" y="608013"/>
            <a:ext cx="122872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i="1"/>
              <a:t>com </a:t>
            </a:r>
            <a:r>
              <a:rPr lang="el-GR" altLang="pt-BR" sz="1600" i="1">
                <a:cs typeface="Arial" charset="0"/>
              </a:rPr>
              <a:t>α</a:t>
            </a:r>
            <a:r>
              <a:rPr lang="pt-BR" altLang="pt-BR" sz="1600" i="1" baseline="-25000">
                <a:cs typeface="Arial" charset="0"/>
              </a:rPr>
              <a:t>0</a:t>
            </a:r>
            <a:r>
              <a:rPr lang="pt-BR" altLang="pt-BR" sz="1600" i="1">
                <a:cs typeface="Arial" charset="0"/>
              </a:rPr>
              <a:t> = 0</a:t>
            </a:r>
            <a:endParaRPr lang="el-GR" altLang="pt-BR" sz="1600" i="1">
              <a:cs typeface="Arial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2339975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0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489325" y="4724400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i="1"/>
              <a:t>T/4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4713288" y="4724400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i="1"/>
              <a:t>T/2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5865813" y="4724400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i="1"/>
              <a:t>3T/4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165975" y="472440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i="1"/>
              <a:t>T</a:t>
            </a:r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7526338" y="3573463"/>
            <a:ext cx="358775" cy="71437"/>
            <a:chOff x="4741" y="2251"/>
            <a:chExt cx="226" cy="45"/>
          </a:xfrm>
        </p:grpSpPr>
        <p:sp>
          <p:nvSpPr>
            <p:cNvPr id="48143" name="Oval 27"/>
            <p:cNvSpPr>
              <a:spLocks noChangeArrowheads="1"/>
            </p:cNvSpPr>
            <p:nvPr/>
          </p:nvSpPr>
          <p:spPr bwMode="auto">
            <a:xfrm>
              <a:off x="4741" y="225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8144" name="Oval 28"/>
            <p:cNvSpPr>
              <a:spLocks noChangeArrowheads="1"/>
            </p:cNvSpPr>
            <p:nvPr/>
          </p:nvSpPr>
          <p:spPr bwMode="auto">
            <a:xfrm>
              <a:off x="4832" y="225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8145" name="Oval 29"/>
            <p:cNvSpPr>
              <a:spLocks noChangeArrowheads="1"/>
            </p:cNvSpPr>
            <p:nvPr/>
          </p:nvSpPr>
          <p:spPr bwMode="auto">
            <a:xfrm>
              <a:off x="4922" y="225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/>
      <p:bldP spid="51215" grpId="0" animBg="1"/>
      <p:bldP spid="51216" grpId="0"/>
      <p:bldP spid="51217" grpId="0"/>
      <p:bldP spid="51218" grpId="0" animBg="1"/>
      <p:bldP spid="51219" grpId="0"/>
      <p:bldP spid="51220" grpId="0" animBg="1"/>
      <p:bldP spid="51221" grpId="0"/>
      <p:bldP spid="51222" grpId="0"/>
      <p:bldP spid="51223" grpId="0"/>
      <p:bldP spid="51225" grpId="0"/>
      <p:bldP spid="51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89025" y="2362200"/>
            <a:ext cx="8054975" cy="3724275"/>
          </a:xfrm>
        </p:spPr>
        <p:txBody>
          <a:bodyPr/>
          <a:lstStyle/>
          <a:p>
            <a:pPr algn="just"/>
            <a:r>
              <a:rPr lang="pt-BR" sz="2400" dirty="0" smtClean="0"/>
              <a:t>Conhecer as características do Movimento Harmônico Simples.</a:t>
            </a:r>
          </a:p>
          <a:p>
            <a:pPr algn="just"/>
            <a:r>
              <a:rPr lang="pt-BR" sz="2400" dirty="0" smtClean="0"/>
              <a:t>Compreender a relação entre o MHS e o Movimento Circular Uniforme.</a:t>
            </a:r>
          </a:p>
          <a:p>
            <a:pPr algn="just"/>
            <a:r>
              <a:rPr lang="pt-BR" sz="2400" dirty="0" smtClean="0"/>
              <a:t>Resolver problemas referentes a sistemas massa-mola horizontal e vertical.</a:t>
            </a:r>
          </a:p>
          <a:p>
            <a:pPr algn="just"/>
            <a:r>
              <a:rPr lang="pt-BR" sz="2400" dirty="0" smtClean="0"/>
              <a:t>Saber as condições em que o movimento de um Pendulo simples ou Pêndulo Físico é um MHS.</a:t>
            </a:r>
          </a:p>
          <a:p>
            <a:pPr algn="just"/>
            <a:r>
              <a:rPr lang="pt-BR" sz="2400" dirty="0" smtClean="0"/>
              <a:t>Descrever o MHS de qualquer sistema nas vizinhanças do equilíbrio.</a:t>
            </a:r>
          </a:p>
          <a:p>
            <a:pPr algn="just"/>
            <a:r>
              <a:rPr lang="pt-BR" sz="2400" dirty="0" smtClean="0"/>
              <a:t>Descrever o movimento de um Oscilador amortecido.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223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 descr="EMC0602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919163"/>
            <a:ext cx="3590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49238" y="188913"/>
            <a:ext cx="849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i="1" u="sng"/>
              <a:t>Gráficos de energia em função da</a:t>
            </a:r>
            <a:r>
              <a:rPr lang="pt-BR" altLang="pt-BR" sz="2000"/>
              <a:t> </a:t>
            </a:r>
            <a:r>
              <a:rPr lang="pt-BR" altLang="pt-BR" sz="2000" b="1" i="1" u="sng">
                <a:solidFill>
                  <a:srgbClr val="FF0000"/>
                </a:solidFill>
              </a:rPr>
              <a:t>posição</a:t>
            </a:r>
            <a:r>
              <a:rPr lang="pt-BR" altLang="pt-BR" sz="2000"/>
              <a:t> </a:t>
            </a:r>
            <a:r>
              <a:rPr lang="pt-BR" altLang="pt-BR" sz="2000" i="1" u="sng"/>
              <a:t>no sistema massa-mola</a:t>
            </a:r>
            <a:r>
              <a:rPr lang="pt-BR" altLang="pt-BR" sz="2000"/>
              <a:t> </a:t>
            </a:r>
            <a:r>
              <a:rPr lang="pt-BR" altLang="pt-BR" sz="2000" b="1" i="1" u="sng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00925" y="608013"/>
            <a:ext cx="122872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i="1"/>
              <a:t>com </a:t>
            </a:r>
            <a:r>
              <a:rPr lang="el-GR" altLang="pt-BR" sz="1600" i="1">
                <a:cs typeface="Arial" charset="0"/>
              </a:rPr>
              <a:t>α</a:t>
            </a:r>
            <a:r>
              <a:rPr lang="pt-BR" altLang="pt-BR" sz="1600" i="1" baseline="-25000">
                <a:cs typeface="Arial" charset="0"/>
              </a:rPr>
              <a:t>0</a:t>
            </a:r>
            <a:r>
              <a:rPr lang="pt-BR" altLang="pt-BR" sz="1600" i="1">
                <a:cs typeface="Arial" charset="0"/>
              </a:rPr>
              <a:t> = 0</a:t>
            </a:r>
            <a:endParaRPr lang="el-GR" altLang="pt-BR" sz="1600" i="1">
              <a:cs typeface="Arial" charset="0"/>
            </a:endParaRPr>
          </a:p>
        </p:txBody>
      </p:sp>
      <p:pic>
        <p:nvPicPr>
          <p:cNvPr id="52231" name="Picture 7" descr="EMC0602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3600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EMC060204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4888"/>
            <a:ext cx="3606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692275" y="393382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E para a </a:t>
            </a:r>
            <a:r>
              <a:rPr lang="pt-BR" altLang="pt-BR" i="1"/>
              <a:t>E</a:t>
            </a:r>
            <a:r>
              <a:rPr lang="pt-BR" altLang="pt-BR" i="1" baseline="-25000"/>
              <a:t>cin</a:t>
            </a:r>
            <a:r>
              <a:rPr lang="pt-BR" altLang="pt-BR"/>
              <a:t>?</a:t>
            </a:r>
          </a:p>
        </p:txBody>
      </p:sp>
      <p:graphicFrame>
        <p:nvGraphicFramePr>
          <p:cNvPr id="52237" name="Object 8"/>
          <p:cNvGraphicFramePr>
            <a:graphicFrameLocks noChangeAspect="1"/>
          </p:cNvGraphicFramePr>
          <p:nvPr/>
        </p:nvGraphicFramePr>
        <p:xfrm>
          <a:off x="668338" y="4487863"/>
          <a:ext cx="3543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" name="Equation" r:id="rId6" imgW="1586811" imgH="215806" progId="Equation.3">
                  <p:embed/>
                </p:oleObj>
              </mc:Choice>
              <mc:Fallback>
                <p:oleObj name="Equation" r:id="rId6" imgW="1586811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487863"/>
                        <a:ext cx="35433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9"/>
          <p:cNvGraphicFramePr>
            <a:graphicFrameLocks noChangeAspect="1"/>
          </p:cNvGraphicFramePr>
          <p:nvPr/>
        </p:nvGraphicFramePr>
        <p:xfrm>
          <a:off x="650875" y="4941888"/>
          <a:ext cx="3489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7" name="Equation" r:id="rId8" imgW="1739900" imgH="342900" progId="Equation.3">
                  <p:embed/>
                </p:oleObj>
              </mc:Choice>
              <mc:Fallback>
                <p:oleObj name="Equation" r:id="rId8" imgW="1739900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4941888"/>
                        <a:ext cx="3489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9" name="Object 10"/>
          <p:cNvGraphicFramePr>
            <a:graphicFrameLocks noChangeAspect="1"/>
          </p:cNvGraphicFramePr>
          <p:nvPr/>
        </p:nvGraphicFramePr>
        <p:xfrm>
          <a:off x="641350" y="5805488"/>
          <a:ext cx="20796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Equation" r:id="rId10" imgW="901309" imgH="215806" progId="Equation.3">
                  <p:embed/>
                </p:oleObj>
              </mc:Choice>
              <mc:Fallback>
                <p:oleObj name="Equation" r:id="rId10" imgW="901309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5805488"/>
                        <a:ext cx="2079625" cy="485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3000375" y="4975225"/>
            <a:ext cx="601663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2962275" y="4881563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563938" y="580548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i="1"/>
              <a:t>b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 animBg="1"/>
      <p:bldP spid="52236" grpId="0"/>
      <p:bldP spid="52240" grpId="0" animBg="1"/>
      <p:bldP spid="52241" grpId="0" animBg="1"/>
      <p:bldP spid="52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imple_Pendulum_Oscilla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557338"/>
            <a:ext cx="12541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99072" y="138113"/>
            <a:ext cx="3745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i="1" u="sng" dirty="0" smtClean="0"/>
              <a:t>PÊNDULO SIMPLES</a:t>
            </a:r>
            <a:endParaRPr lang="pt-BR" altLang="pt-BR" sz="2800" b="1" i="1" u="sng" dirty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9750" y="765175"/>
            <a:ext cx="842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i="1"/>
              <a:t>Determinação do período de oscilação de um Pêndulo Simples (</a:t>
            </a:r>
            <a:r>
              <a:rPr lang="pt-BR" altLang="pt-BR" sz="2000" i="1" u="sng">
                <a:solidFill>
                  <a:srgbClr val="FF0000"/>
                </a:solidFill>
              </a:rPr>
              <a:t>ideal</a:t>
            </a:r>
            <a:r>
              <a:rPr lang="pt-BR" altLang="pt-BR" sz="2000" i="1"/>
              <a:t>).</a:t>
            </a:r>
            <a:endParaRPr lang="pt-BR" altLang="pt-BR" sz="2000" i="1" u="sng">
              <a:solidFill>
                <a:srgbClr val="FF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84663" y="5262563"/>
            <a:ext cx="204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cs typeface="Arial" charset="0"/>
              </a:rPr>
              <a:t>→ massa </a:t>
            </a:r>
            <a:r>
              <a:rPr lang="pt-BR" altLang="pt-BR" i="1" u="sng">
                <a:solidFill>
                  <a:srgbClr val="FF0000"/>
                </a:solidFill>
                <a:cs typeface="Arial" charset="0"/>
              </a:rPr>
              <a:t>puntual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205288" y="191611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4110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916113"/>
          <a:ext cx="36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4" name="Equation" r:id="rId4" imgW="126890" imgH="190335" progId="Equation.3">
                  <p:embed/>
                </p:oleObj>
              </mc:Choice>
              <mc:Fallback>
                <p:oleObj name="Equation" r:id="rId4" imgW="126890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361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2" name="Object 2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5287963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5" name="Equation" r:id="rId6" imgW="139518" imgH="126835" progId="Equation.3">
                  <p:embed/>
                </p:oleObj>
              </mc:Choice>
              <mc:Fallback>
                <p:oleObj name="Equation" r:id="rId6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87963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2781300"/>
          <a:ext cx="3937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6" name="Equation" r:id="rId8" imgW="101512" imgH="152268" progId="Equation.3">
                  <p:embed/>
                </p:oleObj>
              </mc:Choice>
              <mc:Fallback>
                <p:oleObj name="Equation" r:id="rId8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1300"/>
                        <a:ext cx="3937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6" name="Object 5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705850" y="3716338"/>
          <a:ext cx="438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" name="Equation" r:id="rId10" imgW="177646" imgH="190335" progId="Equation.3">
                  <p:embed/>
                </p:oleObj>
              </mc:Choice>
              <mc:Fallback>
                <p:oleObj name="Equation" r:id="rId10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5850" y="3716338"/>
                        <a:ext cx="4381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522788" y="2012950"/>
            <a:ext cx="3603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cs typeface="Arial" charset="0"/>
              </a:rPr>
              <a:t>→ aceleração da gravidade local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387850" y="2867025"/>
            <a:ext cx="3640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pt-BR" altLang="pt-BR">
                <a:cs typeface="Arial" charset="0"/>
              </a:rPr>
              <a:t>→ comprimento do fio (pêndulo)</a:t>
            </a:r>
          </a:p>
          <a:p>
            <a:pPr algn="ctr" eaLnBrk="1" hangingPunct="1">
              <a:spcBef>
                <a:spcPct val="25000"/>
              </a:spcBef>
            </a:pPr>
            <a:r>
              <a:rPr lang="pt-BR" altLang="pt-BR" sz="1400" i="1">
                <a:cs typeface="Arial" charset="0"/>
              </a:rPr>
              <a:t>inextensivel e sem massa</a:t>
            </a: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868738" y="1341438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34" name="Arc 38"/>
          <p:cNvSpPr>
            <a:spLocks/>
          </p:cNvSpPr>
          <p:nvPr/>
        </p:nvSpPr>
        <p:spPr bwMode="auto">
          <a:xfrm rot="8100000">
            <a:off x="2343150" y="2806700"/>
            <a:ext cx="2879725" cy="2879725"/>
          </a:xfrm>
          <a:custGeom>
            <a:avLst/>
            <a:gdLst>
              <a:gd name="T0" fmla="*/ 0 w 21600"/>
              <a:gd name="T1" fmla="*/ 0 h 21600"/>
              <a:gd name="T2" fmla="*/ 2879725 w 21600"/>
              <a:gd name="T3" fmla="*/ 2879725 h 21600"/>
              <a:gd name="T4" fmla="*/ 0 w 21600"/>
              <a:gd name="T5" fmla="*/ 28797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794375" y="4349750"/>
            <a:ext cx="793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/>
              <a:t>β</a:t>
            </a:r>
            <a:r>
              <a:rPr lang="pt-BR" altLang="pt-BR">
                <a:cs typeface="Arial" charset="0"/>
              </a:rPr>
              <a:t> </a:t>
            </a:r>
            <a:r>
              <a:rPr lang="en-US" altLang="pt-BR">
                <a:cs typeface="Arial" charset="0"/>
              </a:rPr>
              <a:t>&gt; 0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971550" y="4365625"/>
            <a:ext cx="793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>
                <a:cs typeface="Arial" charset="0"/>
              </a:rPr>
              <a:t>β</a:t>
            </a:r>
            <a:r>
              <a:rPr lang="pt-BR" altLang="pt-BR">
                <a:cs typeface="Arial" charset="0"/>
              </a:rPr>
              <a:t> </a:t>
            </a:r>
            <a:r>
              <a:rPr lang="en-US" altLang="pt-BR">
                <a:cs typeface="Arial" charset="0"/>
              </a:rPr>
              <a:t>&lt; 0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3665538" y="599598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/>
              <a:t>0</a:t>
            </a:r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1809750" y="5876925"/>
            <a:ext cx="4103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5788025" y="5949950"/>
            <a:ext cx="793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cs typeface="Arial" charset="0"/>
              </a:rPr>
              <a:t>x </a:t>
            </a:r>
            <a:r>
              <a:rPr lang="en-US" altLang="pt-BR">
                <a:cs typeface="Arial" charset="0"/>
              </a:rPr>
              <a:t>&gt; 0</a:t>
            </a:r>
          </a:p>
        </p:txBody>
      </p:sp>
      <p:sp>
        <p:nvSpPr>
          <p:cNvPr id="4142" name="Arc 46"/>
          <p:cNvSpPr>
            <a:spLocks/>
          </p:cNvSpPr>
          <p:nvPr/>
        </p:nvSpPr>
        <p:spPr bwMode="auto">
          <a:xfrm rot="5095681">
            <a:off x="2514600" y="2654301"/>
            <a:ext cx="2879725" cy="438150"/>
          </a:xfrm>
          <a:custGeom>
            <a:avLst/>
            <a:gdLst>
              <a:gd name="T0" fmla="*/ 2846128 w 21600"/>
              <a:gd name="T1" fmla="*/ 0 h 3290"/>
              <a:gd name="T2" fmla="*/ 2879725 w 21600"/>
              <a:gd name="T3" fmla="*/ 438150 h 3290"/>
              <a:gd name="T4" fmla="*/ 0 w 21600"/>
              <a:gd name="T5" fmla="*/ 438150 h 32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90" fill="none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</a:path>
              <a:path w="21600" h="3290" stroke="0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  <a:lnTo>
                  <a:pt x="0" y="3290"/>
                </a:lnTo>
                <a:lnTo>
                  <a:pt x="2134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3860800" y="1654175"/>
            <a:ext cx="614363" cy="35750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4672013" y="3725863"/>
            <a:ext cx="3025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>
                <a:cs typeface="Arial" charset="0"/>
              </a:rPr>
              <a:t>→ amplitude angular inicial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5794375" y="4781550"/>
            <a:ext cx="793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</a:t>
            </a:r>
            <a:r>
              <a:rPr lang="pt-BR" altLang="pt-BR">
                <a:cs typeface="Arial" charset="0"/>
              </a:rPr>
              <a:t> </a:t>
            </a:r>
            <a:r>
              <a:rPr lang="en-US" altLang="pt-BR">
                <a:cs typeface="Arial" charset="0"/>
              </a:rPr>
              <a:t>&gt; 0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971550" y="4789488"/>
            <a:ext cx="793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cs typeface="Arial" charset="0"/>
              </a:rPr>
              <a:t>S </a:t>
            </a:r>
            <a:r>
              <a:rPr lang="en-US" altLang="pt-BR">
                <a:cs typeface="Arial" charset="0"/>
              </a:rPr>
              <a:t>&lt; 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0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9" grpId="0" animBg="1"/>
      <p:bldP spid="4112" grpId="0"/>
      <p:bldP spid="4113" grpId="0"/>
      <p:bldP spid="4125" grpId="0" animBg="1"/>
      <p:bldP spid="4134" grpId="0" animBg="1"/>
      <p:bldP spid="4136" grpId="0" animBg="1"/>
      <p:bldP spid="4137" grpId="0" animBg="1"/>
      <p:bldP spid="4138" grpId="0"/>
      <p:bldP spid="4139" grpId="0" animBg="1"/>
      <p:bldP spid="4140" grpId="0" animBg="1"/>
      <p:bldP spid="4142" grpId="0" animBg="1"/>
      <p:bldP spid="4143" grpId="0" animBg="1"/>
      <p:bldP spid="4144" grpId="0"/>
      <p:bldP spid="4149" grpId="0" animBg="1"/>
      <p:bldP spid="41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6" name="Object 4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776538"/>
          <a:ext cx="6202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8" name="Imagem de bitmap" r:id="rId3" imgW="6211167" imgH="2400635" progId="Paint.Picture">
                  <p:embed/>
                </p:oleObj>
              </mc:Choice>
              <mc:Fallback>
                <p:oleObj name="Imagem de bitmap" r:id="rId3" imgW="6211167" imgH="240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76538"/>
                        <a:ext cx="6202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8" name="Object 5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721725" y="5826125"/>
          <a:ext cx="422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Equation" r:id="rId5" imgW="203024" imgH="266469" progId="Equation.3">
                  <p:embed/>
                </p:oleObj>
              </mc:Choice>
              <mc:Fallback>
                <p:oleObj name="Equation" r:id="rId5" imgW="203024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725" y="5826125"/>
                        <a:ext cx="4222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00338" y="188913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i="1" u="sng" dirty="0"/>
              <a:t>Modelagem matemática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339975" y="696913"/>
            <a:ext cx="465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 u="sng"/>
              <a:t>Estudo dinâmico do pêndulo simples</a:t>
            </a:r>
            <a:r>
              <a:rPr lang="pt-BR" altLang="pt-BR"/>
              <a:t> </a:t>
            </a:r>
            <a:r>
              <a:rPr lang="pt-BR" altLang="pt-BR" i="1" u="sng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122863" y="4244975"/>
            <a:ext cx="142875" cy="146050"/>
          </a:xfrm>
          <a:prstGeom prst="ellipse">
            <a:avLst/>
          </a:prstGeom>
          <a:solidFill>
            <a:srgbClr val="F0893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4294188" y="2263775"/>
            <a:ext cx="901700" cy="2052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195888" y="4308475"/>
            <a:ext cx="0" cy="173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 flipV="1">
            <a:off x="4046538" y="1701800"/>
            <a:ext cx="1798637" cy="410368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4981575" y="5638800"/>
            <a:ext cx="1020763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3141663" y="3297238"/>
            <a:ext cx="4176712" cy="199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4294188" y="1903413"/>
            <a:ext cx="0" cy="2266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5195888" y="2005013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8" name="Arc 28"/>
          <p:cNvSpPr>
            <a:spLocks/>
          </p:cNvSpPr>
          <p:nvPr/>
        </p:nvSpPr>
        <p:spPr bwMode="auto">
          <a:xfrm rot="4278977">
            <a:off x="2595562" y="1717676"/>
            <a:ext cx="2879725" cy="438150"/>
          </a:xfrm>
          <a:custGeom>
            <a:avLst/>
            <a:gdLst>
              <a:gd name="T0" fmla="*/ 2846128 w 21600"/>
              <a:gd name="T1" fmla="*/ 0 h 3290"/>
              <a:gd name="T2" fmla="*/ 2879725 w 21600"/>
              <a:gd name="T3" fmla="*/ 438150 h 3290"/>
              <a:gd name="T4" fmla="*/ 0 w 21600"/>
              <a:gd name="T5" fmla="*/ 438150 h 32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90" fill="none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</a:path>
              <a:path w="21600" h="3290" stroke="0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  <a:lnTo>
                  <a:pt x="0" y="3290"/>
                </a:lnTo>
                <a:lnTo>
                  <a:pt x="2134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9" name="Arc 29"/>
          <p:cNvSpPr>
            <a:spLocks/>
          </p:cNvSpPr>
          <p:nvPr/>
        </p:nvSpPr>
        <p:spPr bwMode="auto">
          <a:xfrm rot="4278977">
            <a:off x="3519487" y="3817938"/>
            <a:ext cx="2879725" cy="438150"/>
          </a:xfrm>
          <a:custGeom>
            <a:avLst/>
            <a:gdLst>
              <a:gd name="T0" fmla="*/ 2846128 w 21600"/>
              <a:gd name="T1" fmla="*/ 0 h 3290"/>
              <a:gd name="T2" fmla="*/ 2879725 w 21600"/>
              <a:gd name="T3" fmla="*/ 438150 h 3290"/>
              <a:gd name="T4" fmla="*/ 0 w 21600"/>
              <a:gd name="T5" fmla="*/ 438150 h 32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90" fill="none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</a:path>
              <a:path w="21600" h="3290" stroke="0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  <a:lnTo>
                  <a:pt x="0" y="3290"/>
                </a:lnTo>
                <a:lnTo>
                  <a:pt x="2134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0" name="Arc 30"/>
          <p:cNvSpPr>
            <a:spLocks/>
          </p:cNvSpPr>
          <p:nvPr/>
        </p:nvSpPr>
        <p:spPr bwMode="auto">
          <a:xfrm rot="-6496315">
            <a:off x="3997325" y="4402138"/>
            <a:ext cx="2879725" cy="438150"/>
          </a:xfrm>
          <a:custGeom>
            <a:avLst/>
            <a:gdLst>
              <a:gd name="T0" fmla="*/ 2846128 w 21600"/>
              <a:gd name="T1" fmla="*/ 0 h 3290"/>
              <a:gd name="T2" fmla="*/ 2879725 w 21600"/>
              <a:gd name="T3" fmla="*/ 438150 h 3290"/>
              <a:gd name="T4" fmla="*/ 0 w 21600"/>
              <a:gd name="T5" fmla="*/ 438150 h 32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90" fill="none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</a:path>
              <a:path w="21600" h="3290" stroke="0" extrusionOk="0">
                <a:moveTo>
                  <a:pt x="21347" y="0"/>
                </a:moveTo>
                <a:cubicBezTo>
                  <a:pt x="21515" y="1088"/>
                  <a:pt x="21600" y="2188"/>
                  <a:pt x="21600" y="3290"/>
                </a:cubicBezTo>
                <a:lnTo>
                  <a:pt x="0" y="3290"/>
                </a:lnTo>
                <a:lnTo>
                  <a:pt x="2134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359275" y="327342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/>
              <a:t>β</a:t>
            </a:r>
            <a:endParaRPr lang="en-US" altLang="pt-BR">
              <a:cs typeface="Arial" charset="0"/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779963" y="289242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/>
              <a:t>β</a:t>
            </a:r>
            <a:endParaRPr lang="en-US" altLang="pt-BR">
              <a:cs typeface="Arial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5299075" y="5341938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/>
              <a:t>β</a:t>
            </a:r>
            <a:endParaRPr lang="en-US" altLang="pt-BR">
              <a:cs typeface="Arial" charset="0"/>
            </a:endParaRPr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>
            <a:off x="2351088" y="2911475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1270000" y="4995863"/>
            <a:ext cx="6265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2168525" y="54022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0</a:t>
            </a:r>
            <a:endParaRPr lang="en-US" altLang="pt-BR">
              <a:cs typeface="Arial" charset="0"/>
            </a:endParaRP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7318375" y="4999038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X</a:t>
            </a:r>
            <a:endParaRPr lang="en-US" altLang="pt-BR">
              <a:cs typeface="Arial" charset="0"/>
            </a:endParaRPr>
          </a:p>
        </p:txBody>
      </p:sp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5302250" y="420052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/>
              <a:t>m</a:t>
            </a:r>
            <a:endParaRPr lang="en-US" altLang="pt-BR" i="1">
              <a:cs typeface="Arial" charset="0"/>
            </a:endParaRPr>
          </a:p>
        </p:txBody>
      </p:sp>
      <p:graphicFrame>
        <p:nvGraphicFramePr>
          <p:cNvPr id="30775" name="Object 55"/>
          <p:cNvGraphicFramePr>
            <a:graphicFrameLocks noChangeAspect="1"/>
          </p:cNvGraphicFramePr>
          <p:nvPr/>
        </p:nvGraphicFramePr>
        <p:xfrm>
          <a:off x="4476750" y="2047875"/>
          <a:ext cx="33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2047875"/>
                        <a:ext cx="33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6" name="Object 56"/>
          <p:cNvGraphicFramePr>
            <a:graphicFrameLocks noChangeAspect="1"/>
          </p:cNvGraphicFramePr>
          <p:nvPr/>
        </p:nvGraphicFramePr>
        <p:xfrm>
          <a:off x="4778375" y="5394325"/>
          <a:ext cx="3619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Equation" r:id="rId9" imgW="152268" imgH="203024" progId="Equation.3">
                  <p:embed/>
                </p:oleObj>
              </mc:Choice>
              <mc:Fallback>
                <p:oleObj name="Equation" r:id="rId9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394325"/>
                        <a:ext cx="3619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7" name="Line 57"/>
          <p:cNvSpPr>
            <a:spLocks noChangeShapeType="1"/>
          </p:cNvSpPr>
          <p:nvPr/>
        </p:nvSpPr>
        <p:spPr bwMode="auto">
          <a:xfrm flipV="1">
            <a:off x="5170488" y="5726113"/>
            <a:ext cx="647700" cy="319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7237413" y="3124200"/>
            <a:ext cx="1006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i="1"/>
              <a:t>tangente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3276600" y="151923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i="1"/>
              <a:t>normal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4851400" y="21463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cs typeface="Arial" charset="0"/>
              </a:rPr>
              <a:t>→ Tração do fio</a:t>
            </a:r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3779838" y="549751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cs typeface="Arial" charset="0"/>
              </a:rPr>
              <a:t>Peso →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3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9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 animBg="1"/>
      <p:bldP spid="30727" grpId="0" animBg="1"/>
      <p:bldP spid="30728" grpId="0" animBg="1"/>
      <p:bldP spid="30734" grpId="0" animBg="1"/>
      <p:bldP spid="30744" grpId="0" animBg="1"/>
      <p:bldP spid="30745" grpId="0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/>
      <p:bldP spid="30752" grpId="0"/>
      <p:bldP spid="30753" grpId="0"/>
      <p:bldP spid="30769" grpId="0" animBg="1"/>
      <p:bldP spid="30771" grpId="0" animBg="1"/>
      <p:bldP spid="30772" grpId="0"/>
      <p:bldP spid="30773" grpId="0"/>
      <p:bldP spid="30774" grpId="0"/>
      <p:bldP spid="30777" grpId="0" animBg="1"/>
      <p:bldP spid="30781" grpId="0"/>
      <p:bldP spid="30782" grpId="0"/>
      <p:bldP spid="30783" grpId="0"/>
      <p:bldP spid="307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3700" y="398463"/>
            <a:ext cx="777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/>
              <a:t> </a:t>
            </a:r>
            <a:r>
              <a:rPr lang="pt-BR" altLang="pt-BR" i="1"/>
              <a:t>Aceleração de </a:t>
            </a:r>
            <a:r>
              <a:rPr lang="pt-BR" altLang="pt-BR" i="1">
                <a:solidFill>
                  <a:srgbClr val="FF0000"/>
                </a:solidFill>
              </a:rPr>
              <a:t>m</a:t>
            </a:r>
            <a:r>
              <a:rPr lang="pt-BR" altLang="pt-BR" i="1"/>
              <a:t>,</a:t>
            </a:r>
            <a:r>
              <a:rPr lang="pt-BR" altLang="pt-BR"/>
              <a:t> </a:t>
            </a:r>
            <a:r>
              <a:rPr lang="pt-BR" altLang="pt-BR" i="1"/>
              <a:t>na </a:t>
            </a:r>
            <a:r>
              <a:rPr lang="pt-BR" altLang="pt-BR" i="1" u="sng">
                <a:solidFill>
                  <a:srgbClr val="FF0000"/>
                </a:solidFill>
              </a:rPr>
              <a:t>direção tangencial</a:t>
            </a:r>
            <a:r>
              <a:rPr lang="pt-BR" altLang="pt-BR" i="1"/>
              <a:t>, em função do tempo </a:t>
            </a:r>
            <a:r>
              <a:rPr lang="pt-BR" altLang="pt-BR" i="1">
                <a:sym typeface="Symbol" pitchFamily="18" charset="2"/>
              </a:rPr>
              <a:t> a</a:t>
            </a:r>
            <a:r>
              <a:rPr lang="pt-BR" altLang="pt-BR" i="1" baseline="-25000">
                <a:sym typeface="Symbol" pitchFamily="18" charset="2"/>
              </a:rPr>
              <a:t>tg</a:t>
            </a:r>
            <a:r>
              <a:rPr lang="pt-BR" altLang="pt-BR" i="1">
                <a:sym typeface="Symbol" pitchFamily="18" charset="2"/>
              </a:rPr>
              <a:t> = f(t)</a:t>
            </a:r>
            <a:r>
              <a:rPr lang="pt-BR" altLang="pt-BR"/>
              <a:t>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9275" y="183197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Assim, na direção tangencial: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6575" y="1073150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Do P.F.D. sabe-se que:</a:t>
            </a:r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490913" y="985838"/>
          <a:ext cx="2203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1" name="Equation" r:id="rId3" imgW="901309" imgH="241195" progId="Equation.3">
                  <p:embed/>
                </p:oleObj>
              </mc:Choice>
              <mc:Fallback>
                <p:oleObj name="Equation" r:id="rId3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985838"/>
                        <a:ext cx="2203450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736975" y="1747838"/>
          <a:ext cx="2790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2" name="Equation" r:id="rId5" imgW="1180588" imgH="241195" progId="Equation.3">
                  <p:embed/>
                </p:oleObj>
              </mc:Choice>
              <mc:Fallback>
                <p:oleObj name="Equation" r:id="rId5" imgW="118058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1747838"/>
                        <a:ext cx="27908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404813" y="2559050"/>
          <a:ext cx="6334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3" name="Equation" r:id="rId7" imgW="2514600" imgH="241300" progId="Equation.3">
                  <p:embed/>
                </p:oleObj>
              </mc:Choice>
              <mc:Fallback>
                <p:oleObj name="Equation" r:id="rId7" imgW="251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559050"/>
                        <a:ext cx="6334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6797675" y="2557463"/>
          <a:ext cx="17335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4" name="Equation" r:id="rId9" imgW="710891" imgH="241195" progId="Equation.3">
                  <p:embed/>
                </p:oleObj>
              </mc:Choice>
              <mc:Fallback>
                <p:oleObj name="Equation" r:id="rId9" imgW="7108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2557463"/>
                        <a:ext cx="17335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2913063" y="3422650"/>
          <a:ext cx="32115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5" name="Equation" r:id="rId11" imgW="1257300" imgH="241300" progId="Equation.3">
                  <p:embed/>
                </p:oleObj>
              </mc:Choice>
              <mc:Fallback>
                <p:oleObj name="Equation" r:id="rId11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422650"/>
                        <a:ext cx="3211512" cy="603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067675" y="1747838"/>
          <a:ext cx="10763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6" name="Equation" r:id="rId13" imgW="457200" imgH="241300" progId="Equation.3">
                  <p:embed/>
                </p:oleObj>
              </mc:Choice>
              <mc:Fallback>
                <p:oleObj name="Equation" r:id="rId13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675" y="1747838"/>
                        <a:ext cx="1076325" cy="568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96050" y="4286250"/>
          <a:ext cx="26479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7" name="Equation" r:id="rId15" imgW="952087" imgH="190417" progId="Equation.3">
                  <p:embed/>
                </p:oleObj>
              </mc:Choice>
              <mc:Fallback>
                <p:oleObj name="Equation" r:id="rId15" imgW="95208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4286250"/>
                        <a:ext cx="2647950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38163" y="4357688"/>
            <a:ext cx="243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Do MHS, tem-se que: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4283075" y="2487613"/>
            <a:ext cx="5746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7018338" y="2487613"/>
            <a:ext cx="5746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538163" y="5365750"/>
            <a:ext cx="821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Portanto, </a:t>
            </a:r>
            <a:r>
              <a:rPr lang="pt-BR" altLang="pt-BR" i="1" u="sng">
                <a:solidFill>
                  <a:srgbClr val="FF0000"/>
                </a:solidFill>
              </a:rPr>
              <a:t>não</a:t>
            </a:r>
            <a:r>
              <a:rPr lang="pt-BR" altLang="pt-BR"/>
              <a:t> podemos considerar o Pêndulo Simples como um caso de MHS.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3060700" y="600233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Certo?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4330700" y="5843588"/>
            <a:ext cx="1825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 i="1">
                <a:solidFill>
                  <a:srgbClr val="FF0000"/>
                </a:solidFill>
              </a:rPr>
              <a:t>Errado!!</a:t>
            </a:r>
          </a:p>
        </p:txBody>
      </p:sp>
      <p:sp>
        <p:nvSpPr>
          <p:cNvPr id="34848" name="AutoShape 32"/>
          <p:cNvSpPr>
            <a:spLocks/>
          </p:cNvSpPr>
          <p:nvPr/>
        </p:nvSpPr>
        <p:spPr bwMode="auto">
          <a:xfrm>
            <a:off x="6370638" y="3349625"/>
            <a:ext cx="144462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6657975" y="39385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 u="sng"/>
              <a:t>Incompatibilidade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7564438" y="1773238"/>
            <a:ext cx="1374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 i="1" u="sng"/>
              <a:t>Força restauradora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0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40" grpId="0"/>
      <p:bldP spid="34841" grpId="0" animBg="1"/>
      <p:bldP spid="34844" grpId="0" animBg="1"/>
      <p:bldP spid="34845" grpId="0"/>
      <p:bldP spid="34846" grpId="0"/>
      <p:bldP spid="34847" grpId="0"/>
      <p:bldP spid="34848" grpId="0" animBg="1"/>
      <p:bldP spid="34849" grpId="0"/>
      <p:bldP spid="348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64" name="Group 76"/>
          <p:cNvGrpSpPr>
            <a:grpSpLocks/>
          </p:cNvGrpSpPr>
          <p:nvPr/>
        </p:nvGrpSpPr>
        <p:grpSpPr bwMode="auto">
          <a:xfrm>
            <a:off x="3595688" y="214313"/>
            <a:ext cx="5153025" cy="4164012"/>
            <a:chOff x="1403" y="807"/>
            <a:chExt cx="3246" cy="2623"/>
          </a:xfrm>
        </p:grpSpPr>
        <p:sp>
          <p:nvSpPr>
            <p:cNvPr id="7214" name="Oval 77"/>
            <p:cNvSpPr>
              <a:spLocks noChangeArrowheads="1"/>
            </p:cNvSpPr>
            <p:nvPr/>
          </p:nvSpPr>
          <p:spPr bwMode="auto">
            <a:xfrm>
              <a:off x="1882" y="1207"/>
              <a:ext cx="2177" cy="2177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215" name="Line 78"/>
            <p:cNvSpPr>
              <a:spLocks noChangeShapeType="1"/>
            </p:cNvSpPr>
            <p:nvPr/>
          </p:nvSpPr>
          <p:spPr bwMode="auto">
            <a:xfrm>
              <a:off x="1609" y="2295"/>
              <a:ext cx="299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6" name="Line 79"/>
            <p:cNvSpPr>
              <a:spLocks noChangeShapeType="1"/>
            </p:cNvSpPr>
            <p:nvPr/>
          </p:nvSpPr>
          <p:spPr bwMode="auto">
            <a:xfrm flipV="1">
              <a:off x="2789" y="980"/>
              <a:ext cx="1769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7" name="Rectangle 80"/>
            <p:cNvSpPr>
              <a:spLocks noChangeArrowheads="1"/>
            </p:cNvSpPr>
            <p:nvPr/>
          </p:nvSpPr>
          <p:spPr bwMode="auto">
            <a:xfrm>
              <a:off x="2064" y="807"/>
              <a:ext cx="2540" cy="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218" name="Rectangle 81"/>
            <p:cNvSpPr>
              <a:spLocks noChangeArrowheads="1"/>
            </p:cNvSpPr>
            <p:nvPr/>
          </p:nvSpPr>
          <p:spPr bwMode="auto">
            <a:xfrm>
              <a:off x="1403" y="1480"/>
              <a:ext cx="2404" cy="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219" name="Rectangle 82"/>
            <p:cNvSpPr>
              <a:spLocks noChangeArrowheads="1"/>
            </p:cNvSpPr>
            <p:nvPr/>
          </p:nvSpPr>
          <p:spPr bwMode="auto">
            <a:xfrm>
              <a:off x="3742" y="2293"/>
              <a:ext cx="907" cy="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5773738" y="22574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0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68313" y="398463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Sabe-se da trigonometria que,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344988" y="849313"/>
            <a:ext cx="3455987" cy="3455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924300" y="2563813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6084888" y="260350"/>
            <a:ext cx="0" cy="431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280400" y="222250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X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721350" y="2857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Y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5797550" y="476250"/>
            <a:ext cx="2808288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7813675" y="547688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0" name="Arc 12"/>
          <p:cNvSpPr>
            <a:spLocks/>
          </p:cNvSpPr>
          <p:nvPr/>
        </p:nvSpPr>
        <p:spPr bwMode="auto">
          <a:xfrm rot="776456">
            <a:off x="6556375" y="2157413"/>
            <a:ext cx="334963" cy="360362"/>
          </a:xfrm>
          <a:custGeom>
            <a:avLst/>
            <a:gdLst>
              <a:gd name="T0" fmla="*/ 0 w 21600"/>
              <a:gd name="T1" fmla="*/ 0 h 21600"/>
              <a:gd name="T2" fmla="*/ 334963 w 21600"/>
              <a:gd name="T3" fmla="*/ 360362 h 21600"/>
              <a:gd name="T4" fmla="*/ 0 w 21600"/>
              <a:gd name="T5" fmla="*/ 3603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721475" y="20685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>
                <a:cs typeface="Arial" charset="0"/>
              </a:rPr>
              <a:t>β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6081713" y="1452563"/>
            <a:ext cx="0" cy="1111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6073775" y="2563813"/>
            <a:ext cx="1355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589713" y="24923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3333FF"/>
                </a:solidFill>
              </a:rPr>
              <a:t>ca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688013" y="17716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0000"/>
                </a:solidFill>
              </a:rPr>
              <a:t>co</a:t>
            </a: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7813675" y="1123950"/>
            <a:ext cx="0" cy="14462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6157913" y="1123950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 i="1"/>
              <a:t>1</a:t>
            </a:r>
            <a:r>
              <a:rPr lang="pt-BR" altLang="pt-BR" sz="1400" b="1" i="1" baseline="30000"/>
              <a:t>o</a:t>
            </a:r>
            <a:r>
              <a:rPr lang="pt-BR" altLang="pt-BR" sz="1400" b="1" i="1"/>
              <a:t> Qd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149850" y="1123950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 i="1"/>
              <a:t>2</a:t>
            </a:r>
            <a:r>
              <a:rPr lang="pt-BR" altLang="pt-BR" sz="1400" b="1" i="1" baseline="30000"/>
              <a:t>o</a:t>
            </a:r>
            <a:r>
              <a:rPr lang="pt-BR" altLang="pt-BR" sz="1400" b="1" i="1"/>
              <a:t> Qd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149850" y="3627438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 i="1"/>
              <a:t>3</a:t>
            </a:r>
            <a:r>
              <a:rPr lang="pt-BR" altLang="pt-BR" sz="1400" b="1" i="1" baseline="30000"/>
              <a:t>o</a:t>
            </a:r>
            <a:r>
              <a:rPr lang="pt-BR" altLang="pt-BR" sz="1400" b="1" i="1"/>
              <a:t> Qd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6157913" y="3627438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 i="1"/>
              <a:t>4</a:t>
            </a:r>
            <a:r>
              <a:rPr lang="pt-BR" altLang="pt-BR" sz="1400" b="1" i="1" baseline="30000"/>
              <a:t>o</a:t>
            </a:r>
            <a:r>
              <a:rPr lang="pt-BR" altLang="pt-BR" sz="1400" b="1" i="1"/>
              <a:t> Qd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441325" y="2349500"/>
            <a:ext cx="27368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3333FF"/>
                </a:solidFill>
              </a:rPr>
              <a:t>ca</a:t>
            </a:r>
            <a:r>
              <a:rPr lang="pt-BR" altLang="pt-BR"/>
              <a:t> = cateto adjacente →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cosseno de </a:t>
            </a:r>
            <a:r>
              <a:rPr lang="el-GR" altLang="pt-BR"/>
              <a:t>β</a:t>
            </a:r>
            <a:r>
              <a:rPr lang="pt-BR" altLang="pt-BR">
                <a:cs typeface="Arial" charset="0"/>
              </a:rPr>
              <a:t> = </a:t>
            </a:r>
            <a:r>
              <a:rPr lang="pt-BR" altLang="pt-BR" i="1">
                <a:cs typeface="Arial" charset="0"/>
              </a:rPr>
              <a:t>cos </a:t>
            </a:r>
            <a:r>
              <a:rPr lang="el-GR" altLang="pt-BR"/>
              <a:t>β</a:t>
            </a:r>
            <a:r>
              <a:rPr lang="pt-BR" altLang="pt-BR" i="1"/>
              <a:t> =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34975" y="1125538"/>
            <a:ext cx="24447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co</a:t>
            </a:r>
            <a:r>
              <a:rPr lang="pt-BR" altLang="pt-BR"/>
              <a:t> = cateto oposto →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seno de </a:t>
            </a:r>
            <a:r>
              <a:rPr lang="el-GR" altLang="pt-BR">
                <a:cs typeface="Arial" charset="0"/>
              </a:rPr>
              <a:t>β</a:t>
            </a:r>
            <a:r>
              <a:rPr lang="pt-BR" altLang="pt-BR">
                <a:cs typeface="Arial" charset="0"/>
              </a:rPr>
              <a:t> = </a:t>
            </a:r>
            <a:r>
              <a:rPr lang="pt-BR" altLang="pt-BR" i="1">
                <a:cs typeface="Arial" charset="0"/>
              </a:rPr>
              <a:t>sen</a:t>
            </a:r>
            <a:r>
              <a:rPr lang="el-GR" altLang="pt-BR" i="1"/>
              <a:t>β</a:t>
            </a:r>
            <a:r>
              <a:rPr lang="pt-BR" altLang="pt-BR" i="1"/>
              <a:t> =</a:t>
            </a:r>
            <a:endParaRPr lang="el-GR" altLang="pt-BR" i="1"/>
          </a:p>
        </p:txBody>
      </p:sp>
      <p:graphicFrame>
        <p:nvGraphicFramePr>
          <p:cNvPr id="37929" name="Object 41"/>
          <p:cNvGraphicFramePr>
            <a:graphicFrameLocks noChangeAspect="1"/>
          </p:cNvGraphicFramePr>
          <p:nvPr/>
        </p:nvGraphicFramePr>
        <p:xfrm>
          <a:off x="3081338" y="2514600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8" name="Equation" r:id="rId3" imgW="266584" imgH="418918" progId="Equation.3">
                  <p:embed/>
                </p:oleObj>
              </mc:Choice>
              <mc:Fallback>
                <p:oleObj name="Equation" r:id="rId3" imgW="26658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514600"/>
                        <a:ext cx="533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30" name="Object 42"/>
          <p:cNvGraphicFramePr>
            <a:graphicFrameLocks noChangeAspect="1"/>
          </p:cNvGraphicFramePr>
          <p:nvPr/>
        </p:nvGraphicFramePr>
        <p:xfrm>
          <a:off x="2763838" y="1255713"/>
          <a:ext cx="558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" name="Equation" r:id="rId5" imgW="266584" imgH="418918" progId="Equation.3">
                  <p:embed/>
                </p:oleObj>
              </mc:Choice>
              <mc:Fallback>
                <p:oleObj name="Equation" r:id="rId5" imgW="26658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255713"/>
                        <a:ext cx="5588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6073775" y="1470025"/>
            <a:ext cx="13557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7416800" y="1452563"/>
            <a:ext cx="0" cy="111125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7267575" y="115252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/>
              <a:t>P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7820025" y="164782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008000"/>
                </a:solidFill>
              </a:rPr>
              <a:t>tangente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468313" y="4783138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Da geometria plana e se </a:t>
            </a:r>
            <a:r>
              <a:rPr lang="pt-BR" altLang="pt-BR" i="1"/>
              <a:t>hip = 1</a:t>
            </a:r>
            <a:r>
              <a:rPr lang="pt-BR" altLang="pt-BR"/>
              <a:t>:</a:t>
            </a:r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 flipV="1">
            <a:off x="6084888" y="1466850"/>
            <a:ext cx="1327150" cy="1089025"/>
          </a:xfrm>
          <a:prstGeom prst="line">
            <a:avLst/>
          </a:prstGeom>
          <a:noFill/>
          <a:ln w="28575">
            <a:solidFill>
              <a:srgbClr val="C57A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6288088" y="17002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/>
              <a:t>hip</a:t>
            </a:r>
          </a:p>
        </p:txBody>
      </p:sp>
      <p:graphicFrame>
        <p:nvGraphicFramePr>
          <p:cNvPr id="37939" name="Object 51"/>
          <p:cNvGraphicFramePr>
            <a:graphicFrameLocks noChangeAspect="1"/>
          </p:cNvGraphicFramePr>
          <p:nvPr/>
        </p:nvGraphicFramePr>
        <p:xfrm>
          <a:off x="539750" y="5438775"/>
          <a:ext cx="1863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0" name="Equation" r:id="rId7" imgW="1002865" imgH="418918" progId="Equation.3">
                  <p:embed/>
                </p:oleObj>
              </mc:Choice>
              <mc:Fallback>
                <p:oleObj name="Equation" r:id="rId7" imgW="100286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38775"/>
                        <a:ext cx="18637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40" name="Object 52"/>
          <p:cNvGraphicFramePr>
            <a:graphicFrameLocks noChangeAspect="1"/>
          </p:cNvGraphicFramePr>
          <p:nvPr/>
        </p:nvGraphicFramePr>
        <p:xfrm>
          <a:off x="3635375" y="5410200"/>
          <a:ext cx="19145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1" name="Equation" r:id="rId9" imgW="952087" imgH="393529" progId="Equation.3">
                  <p:embed/>
                </p:oleObj>
              </mc:Choice>
              <mc:Fallback>
                <p:oleObj name="Equation" r:id="rId9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410200"/>
                        <a:ext cx="19145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41" name="Object 53"/>
          <p:cNvGraphicFramePr>
            <a:graphicFrameLocks noChangeAspect="1"/>
          </p:cNvGraphicFramePr>
          <p:nvPr/>
        </p:nvGraphicFramePr>
        <p:xfrm>
          <a:off x="6799263" y="5373688"/>
          <a:ext cx="16605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2" name="Equation" r:id="rId11" imgW="774364" imgH="418918" progId="Equation.3">
                  <p:embed/>
                </p:oleObj>
              </mc:Choice>
              <mc:Fallback>
                <p:oleObj name="Equation" r:id="rId11" imgW="77436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373688"/>
                        <a:ext cx="1660525" cy="8858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2" name="Line 54"/>
          <p:cNvSpPr>
            <a:spLocks noChangeShapeType="1"/>
          </p:cNvSpPr>
          <p:nvPr/>
        </p:nvSpPr>
        <p:spPr bwMode="auto">
          <a:xfrm flipH="1">
            <a:off x="1763713" y="5797550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1476375" y="615791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>
            <a:off x="2843213" y="58229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5867400" y="58229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7946" name="Object 58"/>
          <p:cNvGraphicFramePr>
            <a:graphicFrameLocks noChangeAspect="1"/>
          </p:cNvGraphicFramePr>
          <p:nvPr/>
        </p:nvGraphicFramePr>
        <p:xfrm>
          <a:off x="584200" y="3429000"/>
          <a:ext cx="1722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3" name="Equation" r:id="rId13" imgW="939392" imgH="634725" progId="Equation.3">
                  <p:embed/>
                </p:oleObj>
              </mc:Choice>
              <mc:Fallback>
                <p:oleObj name="Equation" r:id="rId13" imgW="939392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429000"/>
                        <a:ext cx="17224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47" name="Object 59"/>
          <p:cNvGraphicFramePr>
            <a:graphicFrameLocks noChangeAspect="1"/>
          </p:cNvGraphicFramePr>
          <p:nvPr/>
        </p:nvGraphicFramePr>
        <p:xfrm>
          <a:off x="3198813" y="3524250"/>
          <a:ext cx="15684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4" name="Equation" r:id="rId15" imgW="723586" imgH="418918" progId="Equation.3">
                  <p:embed/>
                </p:oleObj>
              </mc:Choice>
              <mc:Fallback>
                <p:oleObj name="Equation" r:id="rId15" imgW="72358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3524250"/>
                        <a:ext cx="15684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8" name="Line 60"/>
          <p:cNvSpPr>
            <a:spLocks noChangeShapeType="1"/>
          </p:cNvSpPr>
          <p:nvPr/>
        </p:nvSpPr>
        <p:spPr bwMode="auto">
          <a:xfrm>
            <a:off x="2555875" y="39862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1" name="Text Box 83"/>
          <p:cNvSpPr txBox="1">
            <a:spLocks noChangeArrowheads="1"/>
          </p:cNvSpPr>
          <p:nvPr/>
        </p:nvSpPr>
        <p:spPr bwMode="auto">
          <a:xfrm>
            <a:off x="7346950" y="18764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D60093"/>
                </a:solidFill>
              </a:rPr>
              <a:t>S</a:t>
            </a:r>
          </a:p>
        </p:txBody>
      </p:sp>
      <p:graphicFrame>
        <p:nvGraphicFramePr>
          <p:cNvPr id="37972" name="Object 84"/>
          <p:cNvGraphicFramePr>
            <a:graphicFrameLocks noGrp="1" noChangeAspect="1"/>
          </p:cNvGraphicFramePr>
          <p:nvPr>
            <p:ph idx="4294967295"/>
          </p:nvPr>
        </p:nvGraphicFramePr>
        <p:xfrm>
          <a:off x="7416800" y="4365625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5" name="Equation" r:id="rId17" imgW="863225" imgH="418918" progId="Equation.3">
                  <p:embed/>
                </p:oleObj>
              </mc:Choice>
              <mc:Fallback>
                <p:oleObj name="Equation" r:id="rId17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365625"/>
                        <a:ext cx="1727200" cy="8382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aixaDeTexto 51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8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10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000"/>
                                        <p:tgtEl>
                                          <p:spTgt spid="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6" grpId="0"/>
      <p:bldP spid="37892" grpId="0"/>
      <p:bldP spid="37893" grpId="0" animBg="1"/>
      <p:bldP spid="37894" grpId="0" animBg="1"/>
      <p:bldP spid="37895" grpId="0" animBg="1"/>
      <p:bldP spid="37896" grpId="0"/>
      <p:bldP spid="37897" grpId="0"/>
      <p:bldP spid="37898" grpId="0" animBg="1"/>
      <p:bldP spid="37899" grpId="0" animBg="1"/>
      <p:bldP spid="37900" grpId="0" animBg="1"/>
      <p:bldP spid="37901" grpId="0"/>
      <p:bldP spid="37902" grpId="0" animBg="1"/>
      <p:bldP spid="37903" grpId="0" animBg="1"/>
      <p:bldP spid="37904" grpId="0"/>
      <p:bldP spid="37905" grpId="0"/>
      <p:bldP spid="37917" grpId="0" animBg="1"/>
      <p:bldP spid="37918" grpId="0"/>
      <p:bldP spid="37925" grpId="0"/>
      <p:bldP spid="37927" grpId="0"/>
      <p:bldP spid="37928" grpId="0"/>
      <p:bldP spid="37931" grpId="0" animBg="1"/>
      <p:bldP spid="37932" grpId="0" animBg="1"/>
      <p:bldP spid="37933" grpId="0"/>
      <p:bldP spid="37934" grpId="0"/>
      <p:bldP spid="37935" grpId="0"/>
      <p:bldP spid="37936" grpId="0" animBg="1"/>
      <p:bldP spid="37937" grpId="0"/>
      <p:bldP spid="37942" grpId="0" animBg="1"/>
      <p:bldP spid="37943" grpId="0"/>
      <p:bldP spid="37944" grpId="0" animBg="1"/>
      <p:bldP spid="37945" grpId="0" animBg="1"/>
      <p:bldP spid="37948" grpId="0" animBg="1"/>
      <p:bldP spid="379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24" name="Group 88"/>
          <p:cNvGrpSpPr>
            <a:grpSpLocks/>
          </p:cNvGrpSpPr>
          <p:nvPr/>
        </p:nvGrpSpPr>
        <p:grpSpPr bwMode="auto">
          <a:xfrm>
            <a:off x="3563938" y="1327150"/>
            <a:ext cx="5153025" cy="3975100"/>
            <a:chOff x="1519" y="618"/>
            <a:chExt cx="3246" cy="2504"/>
          </a:xfrm>
        </p:grpSpPr>
        <p:sp>
          <p:nvSpPr>
            <p:cNvPr id="8394" name="Oval 89"/>
            <p:cNvSpPr>
              <a:spLocks noChangeArrowheads="1"/>
            </p:cNvSpPr>
            <p:nvPr/>
          </p:nvSpPr>
          <p:spPr bwMode="auto">
            <a:xfrm>
              <a:off x="1998" y="899"/>
              <a:ext cx="2177" cy="2177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395" name="Line 90"/>
            <p:cNvSpPr>
              <a:spLocks noChangeShapeType="1"/>
            </p:cNvSpPr>
            <p:nvPr/>
          </p:nvSpPr>
          <p:spPr bwMode="auto">
            <a:xfrm>
              <a:off x="1725" y="1987"/>
              <a:ext cx="299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96" name="Line 91"/>
            <p:cNvSpPr>
              <a:spLocks noChangeShapeType="1"/>
            </p:cNvSpPr>
            <p:nvPr/>
          </p:nvSpPr>
          <p:spPr bwMode="auto">
            <a:xfrm flipV="1">
              <a:off x="2905" y="672"/>
              <a:ext cx="1769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97" name="Rectangle 92"/>
            <p:cNvSpPr>
              <a:spLocks noChangeArrowheads="1"/>
            </p:cNvSpPr>
            <p:nvPr/>
          </p:nvSpPr>
          <p:spPr bwMode="auto">
            <a:xfrm>
              <a:off x="2180" y="618"/>
              <a:ext cx="2560" cy="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398" name="Rectangle 93"/>
            <p:cNvSpPr>
              <a:spLocks noChangeArrowheads="1"/>
            </p:cNvSpPr>
            <p:nvPr/>
          </p:nvSpPr>
          <p:spPr bwMode="auto">
            <a:xfrm>
              <a:off x="1519" y="1172"/>
              <a:ext cx="2404" cy="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399" name="Rectangle 94"/>
            <p:cNvSpPr>
              <a:spLocks noChangeArrowheads="1"/>
            </p:cNvSpPr>
            <p:nvPr/>
          </p:nvSpPr>
          <p:spPr bwMode="auto">
            <a:xfrm>
              <a:off x="3858" y="1985"/>
              <a:ext cx="907" cy="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39998" name="Group 62"/>
          <p:cNvGrpSpPr>
            <a:grpSpLocks/>
          </p:cNvGrpSpPr>
          <p:nvPr/>
        </p:nvGrpSpPr>
        <p:grpSpPr bwMode="auto">
          <a:xfrm>
            <a:off x="3902075" y="1195388"/>
            <a:ext cx="4983163" cy="4319587"/>
            <a:chOff x="476" y="528"/>
            <a:chExt cx="3139" cy="2721"/>
          </a:xfrm>
        </p:grpSpPr>
        <p:sp>
          <p:nvSpPr>
            <p:cNvPr id="8369" name="Text Box 63"/>
            <p:cNvSpPr txBox="1">
              <a:spLocks noChangeArrowheads="1"/>
            </p:cNvSpPr>
            <p:nvPr/>
          </p:nvSpPr>
          <p:spPr bwMode="auto">
            <a:xfrm>
              <a:off x="1641" y="197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/>
                <a:t>0</a:t>
              </a:r>
            </a:p>
          </p:txBody>
        </p:sp>
        <p:sp>
          <p:nvSpPr>
            <p:cNvPr id="8370" name="Oval 64"/>
            <p:cNvSpPr>
              <a:spLocks noChangeArrowheads="1"/>
            </p:cNvSpPr>
            <p:nvPr/>
          </p:nvSpPr>
          <p:spPr bwMode="auto">
            <a:xfrm>
              <a:off x="749" y="891"/>
              <a:ext cx="2177" cy="21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371" name="Line 65"/>
            <p:cNvSpPr>
              <a:spLocks noChangeShapeType="1"/>
            </p:cNvSpPr>
            <p:nvPr/>
          </p:nvSpPr>
          <p:spPr bwMode="auto">
            <a:xfrm>
              <a:off x="476" y="1979"/>
              <a:ext cx="2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72" name="Line 66"/>
            <p:cNvSpPr>
              <a:spLocks noChangeShapeType="1"/>
            </p:cNvSpPr>
            <p:nvPr/>
          </p:nvSpPr>
          <p:spPr bwMode="auto">
            <a:xfrm flipV="1">
              <a:off x="1837" y="528"/>
              <a:ext cx="0" cy="2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73" name="Text Box 67"/>
            <p:cNvSpPr txBox="1">
              <a:spLocks noChangeArrowheads="1"/>
            </p:cNvSpPr>
            <p:nvPr/>
          </p:nvSpPr>
          <p:spPr bwMode="auto">
            <a:xfrm>
              <a:off x="3220" y="176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/>
                <a:t>X</a:t>
              </a:r>
            </a:p>
          </p:txBody>
        </p:sp>
        <p:sp>
          <p:nvSpPr>
            <p:cNvPr id="8374" name="Text Box 68"/>
            <p:cNvSpPr txBox="1">
              <a:spLocks noChangeArrowheads="1"/>
            </p:cNvSpPr>
            <p:nvPr/>
          </p:nvSpPr>
          <p:spPr bwMode="auto">
            <a:xfrm>
              <a:off x="1608" y="54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/>
                <a:t>Y</a:t>
              </a:r>
            </a:p>
          </p:txBody>
        </p:sp>
        <p:sp>
          <p:nvSpPr>
            <p:cNvPr id="8375" name="Line 69"/>
            <p:cNvSpPr>
              <a:spLocks noChangeShapeType="1"/>
            </p:cNvSpPr>
            <p:nvPr/>
          </p:nvSpPr>
          <p:spPr bwMode="auto">
            <a:xfrm flipV="1">
              <a:off x="1656" y="1253"/>
              <a:ext cx="1924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76" name="Line 70"/>
            <p:cNvSpPr>
              <a:spLocks noChangeShapeType="1"/>
            </p:cNvSpPr>
            <p:nvPr/>
          </p:nvSpPr>
          <p:spPr bwMode="auto">
            <a:xfrm>
              <a:off x="2926" y="709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77" name="Arc 71"/>
            <p:cNvSpPr>
              <a:spLocks/>
            </p:cNvSpPr>
            <p:nvPr/>
          </p:nvSpPr>
          <p:spPr bwMode="auto">
            <a:xfrm>
              <a:off x="2259" y="1740"/>
              <a:ext cx="211" cy="229"/>
            </a:xfrm>
            <a:custGeom>
              <a:avLst/>
              <a:gdLst>
                <a:gd name="T0" fmla="*/ 155 w 21600"/>
                <a:gd name="T1" fmla="*/ 0 h 14673"/>
                <a:gd name="T2" fmla="*/ 211 w 21600"/>
                <a:gd name="T3" fmla="*/ 229 h 14673"/>
                <a:gd name="T4" fmla="*/ 0 w 21600"/>
                <a:gd name="T5" fmla="*/ 229 h 14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673" fill="none" extrusionOk="0">
                  <a:moveTo>
                    <a:pt x="15851" y="-1"/>
                  </a:moveTo>
                  <a:cubicBezTo>
                    <a:pt x="19546" y="3992"/>
                    <a:pt x="21600" y="9232"/>
                    <a:pt x="21600" y="14673"/>
                  </a:cubicBezTo>
                </a:path>
                <a:path w="21600" h="14673" stroke="0" extrusionOk="0">
                  <a:moveTo>
                    <a:pt x="15851" y="-1"/>
                  </a:moveTo>
                  <a:cubicBezTo>
                    <a:pt x="19546" y="3992"/>
                    <a:pt x="21600" y="9232"/>
                    <a:pt x="21600" y="14673"/>
                  </a:cubicBezTo>
                  <a:lnTo>
                    <a:pt x="0" y="14673"/>
                  </a:lnTo>
                  <a:lnTo>
                    <a:pt x="15851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78" name="Text Box 72"/>
            <p:cNvSpPr txBox="1">
              <a:spLocks noChangeArrowheads="1"/>
            </p:cNvSpPr>
            <p:nvPr/>
          </p:nvSpPr>
          <p:spPr bwMode="auto">
            <a:xfrm>
              <a:off x="2398" y="171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pt-BR"/>
                <a:t>β</a:t>
              </a:r>
            </a:p>
          </p:txBody>
        </p:sp>
        <p:sp>
          <p:nvSpPr>
            <p:cNvPr id="8379" name="Line 73"/>
            <p:cNvSpPr>
              <a:spLocks noChangeShapeType="1"/>
            </p:cNvSpPr>
            <p:nvPr/>
          </p:nvSpPr>
          <p:spPr bwMode="auto">
            <a:xfrm>
              <a:off x="1835" y="1570"/>
              <a:ext cx="0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80" name="Line 74"/>
            <p:cNvSpPr>
              <a:spLocks noChangeShapeType="1"/>
            </p:cNvSpPr>
            <p:nvPr/>
          </p:nvSpPr>
          <p:spPr bwMode="auto">
            <a:xfrm>
              <a:off x="1824" y="1979"/>
              <a:ext cx="102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81" name="Text Box 75"/>
            <p:cNvSpPr txBox="1">
              <a:spLocks noChangeArrowheads="1"/>
            </p:cNvSpPr>
            <p:nvPr/>
          </p:nvSpPr>
          <p:spPr bwMode="auto">
            <a:xfrm>
              <a:off x="2265" y="1940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i="1">
                  <a:solidFill>
                    <a:srgbClr val="3333FF"/>
                  </a:solidFill>
                </a:rPr>
                <a:t>ca</a:t>
              </a:r>
            </a:p>
          </p:txBody>
        </p:sp>
        <p:sp>
          <p:nvSpPr>
            <p:cNvPr id="8382" name="Text Box 76"/>
            <p:cNvSpPr txBox="1">
              <a:spLocks noChangeArrowheads="1"/>
            </p:cNvSpPr>
            <p:nvPr/>
          </p:nvSpPr>
          <p:spPr bwMode="auto">
            <a:xfrm>
              <a:off x="1581" y="1657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i="1">
                  <a:solidFill>
                    <a:srgbClr val="FF0000"/>
                  </a:solidFill>
                </a:rPr>
                <a:t>co</a:t>
              </a:r>
            </a:p>
          </p:txBody>
        </p:sp>
        <p:sp>
          <p:nvSpPr>
            <p:cNvPr id="8383" name="Line 77"/>
            <p:cNvSpPr>
              <a:spLocks noChangeShapeType="1"/>
            </p:cNvSpPr>
            <p:nvPr/>
          </p:nvSpPr>
          <p:spPr bwMode="auto">
            <a:xfrm flipV="1">
              <a:off x="2926" y="1525"/>
              <a:ext cx="0" cy="45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84" name="Text Box 78"/>
            <p:cNvSpPr txBox="1">
              <a:spLocks noChangeArrowheads="1"/>
            </p:cNvSpPr>
            <p:nvPr/>
          </p:nvSpPr>
          <p:spPr bwMode="auto">
            <a:xfrm>
              <a:off x="1883" y="1072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i="1"/>
                <a:t>1</a:t>
              </a:r>
              <a:r>
                <a:rPr lang="pt-BR" altLang="pt-BR" sz="1400" b="1" i="1" baseline="30000"/>
                <a:t>o</a:t>
              </a:r>
              <a:r>
                <a:rPr lang="pt-BR" altLang="pt-BR" sz="1400" b="1" i="1"/>
                <a:t> Qd</a:t>
              </a:r>
            </a:p>
          </p:txBody>
        </p:sp>
        <p:sp>
          <p:nvSpPr>
            <p:cNvPr id="8385" name="Text Box 79"/>
            <p:cNvSpPr txBox="1">
              <a:spLocks noChangeArrowheads="1"/>
            </p:cNvSpPr>
            <p:nvPr/>
          </p:nvSpPr>
          <p:spPr bwMode="auto">
            <a:xfrm>
              <a:off x="1248" y="1072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i="1"/>
                <a:t>2</a:t>
              </a:r>
              <a:r>
                <a:rPr lang="pt-BR" altLang="pt-BR" sz="1400" b="1" i="1" baseline="30000"/>
                <a:t>o</a:t>
              </a:r>
              <a:r>
                <a:rPr lang="pt-BR" altLang="pt-BR" sz="1400" b="1" i="1"/>
                <a:t> Qd</a:t>
              </a:r>
            </a:p>
          </p:txBody>
        </p:sp>
        <p:sp>
          <p:nvSpPr>
            <p:cNvPr id="8386" name="Text Box 80"/>
            <p:cNvSpPr txBox="1">
              <a:spLocks noChangeArrowheads="1"/>
            </p:cNvSpPr>
            <p:nvPr/>
          </p:nvSpPr>
          <p:spPr bwMode="auto">
            <a:xfrm>
              <a:off x="1248" y="2649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i="1"/>
                <a:t>3</a:t>
              </a:r>
              <a:r>
                <a:rPr lang="pt-BR" altLang="pt-BR" sz="1400" b="1" i="1" baseline="30000"/>
                <a:t>o</a:t>
              </a:r>
              <a:r>
                <a:rPr lang="pt-BR" altLang="pt-BR" sz="1400" b="1" i="1"/>
                <a:t> Qd</a:t>
              </a:r>
            </a:p>
          </p:txBody>
        </p:sp>
        <p:sp>
          <p:nvSpPr>
            <p:cNvPr id="8387" name="Text Box 81"/>
            <p:cNvSpPr txBox="1">
              <a:spLocks noChangeArrowheads="1"/>
            </p:cNvSpPr>
            <p:nvPr/>
          </p:nvSpPr>
          <p:spPr bwMode="auto">
            <a:xfrm>
              <a:off x="1883" y="2649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i="1"/>
                <a:t>4</a:t>
              </a:r>
              <a:r>
                <a:rPr lang="pt-BR" altLang="pt-BR" sz="1400" b="1" i="1" baseline="30000"/>
                <a:t>o</a:t>
              </a:r>
              <a:r>
                <a:rPr lang="pt-BR" altLang="pt-BR" sz="1400" b="1" i="1"/>
                <a:t> Qd</a:t>
              </a:r>
            </a:p>
          </p:txBody>
        </p:sp>
        <p:sp>
          <p:nvSpPr>
            <p:cNvPr id="8388" name="Line 82"/>
            <p:cNvSpPr>
              <a:spLocks noChangeShapeType="1"/>
            </p:cNvSpPr>
            <p:nvPr/>
          </p:nvSpPr>
          <p:spPr bwMode="auto">
            <a:xfrm>
              <a:off x="1830" y="1570"/>
              <a:ext cx="102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89" name="Line 83"/>
            <p:cNvSpPr>
              <a:spLocks noChangeShapeType="1"/>
            </p:cNvSpPr>
            <p:nvPr/>
          </p:nvSpPr>
          <p:spPr bwMode="auto">
            <a:xfrm>
              <a:off x="2851" y="1570"/>
              <a:ext cx="0" cy="4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90" name="Text Box 84"/>
            <p:cNvSpPr txBox="1">
              <a:spLocks noChangeArrowheads="1"/>
            </p:cNvSpPr>
            <p:nvPr/>
          </p:nvSpPr>
          <p:spPr bwMode="auto">
            <a:xfrm>
              <a:off x="2780" y="1370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P</a:t>
              </a:r>
            </a:p>
          </p:txBody>
        </p:sp>
        <p:sp>
          <p:nvSpPr>
            <p:cNvPr id="8391" name="Text Box 85"/>
            <p:cNvSpPr txBox="1">
              <a:spLocks noChangeArrowheads="1"/>
            </p:cNvSpPr>
            <p:nvPr/>
          </p:nvSpPr>
          <p:spPr bwMode="auto">
            <a:xfrm>
              <a:off x="2935" y="1525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i="1">
                  <a:solidFill>
                    <a:srgbClr val="008000"/>
                  </a:solidFill>
                </a:rPr>
                <a:t>tangente</a:t>
              </a:r>
            </a:p>
          </p:txBody>
        </p:sp>
        <p:sp>
          <p:nvSpPr>
            <p:cNvPr id="8392" name="Line 86"/>
            <p:cNvSpPr>
              <a:spLocks noChangeShapeType="1"/>
            </p:cNvSpPr>
            <p:nvPr/>
          </p:nvSpPr>
          <p:spPr bwMode="auto">
            <a:xfrm flipV="1">
              <a:off x="1831" y="1570"/>
              <a:ext cx="1018" cy="404"/>
            </a:xfrm>
            <a:prstGeom prst="line">
              <a:avLst/>
            </a:prstGeom>
            <a:noFill/>
            <a:ln w="28575">
              <a:solidFill>
                <a:srgbClr val="C57A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93" name="Text Box 87"/>
            <p:cNvSpPr txBox="1">
              <a:spLocks noChangeArrowheads="1"/>
            </p:cNvSpPr>
            <p:nvPr/>
          </p:nvSpPr>
          <p:spPr bwMode="auto">
            <a:xfrm>
              <a:off x="2084" y="1549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i="1"/>
                <a:t>hip</a:t>
              </a:r>
            </a:p>
          </p:txBody>
        </p:sp>
      </p:grpSp>
      <p:sp>
        <p:nvSpPr>
          <p:cNvPr id="40031" name="Text Box 95"/>
          <p:cNvSpPr txBox="1">
            <a:spLocks noChangeArrowheads="1"/>
          </p:cNvSpPr>
          <p:nvPr/>
        </p:nvSpPr>
        <p:spPr bwMode="auto">
          <a:xfrm>
            <a:off x="7334250" y="29559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i="1">
                <a:solidFill>
                  <a:srgbClr val="D60093"/>
                </a:solidFill>
              </a:rPr>
              <a:t>S</a:t>
            </a:r>
          </a:p>
        </p:txBody>
      </p:sp>
      <p:sp>
        <p:nvSpPr>
          <p:cNvPr id="40041" name="Text Box 105"/>
          <p:cNvSpPr txBox="1">
            <a:spLocks noChangeArrowheads="1"/>
          </p:cNvSpPr>
          <p:nvPr/>
        </p:nvSpPr>
        <p:spPr bwMode="auto">
          <a:xfrm>
            <a:off x="4211638" y="3333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Para um ângulo menor,</a:t>
            </a:r>
          </a:p>
        </p:txBody>
      </p:sp>
      <p:sp>
        <p:nvSpPr>
          <p:cNvPr id="40042" name="Text Box 106"/>
          <p:cNvSpPr txBox="1">
            <a:spLocks noChangeArrowheads="1"/>
          </p:cNvSpPr>
          <p:nvPr/>
        </p:nvSpPr>
        <p:spPr bwMode="auto">
          <a:xfrm>
            <a:off x="900113" y="611188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b="1" i="1"/>
              <a:t>Tabela trigonométrica</a:t>
            </a:r>
            <a:r>
              <a:rPr lang="pt-BR" altLang="pt-BR"/>
              <a:t> </a:t>
            </a:r>
          </a:p>
        </p:txBody>
      </p:sp>
      <p:sp>
        <p:nvSpPr>
          <p:cNvPr id="40043" name="Text Box 107"/>
          <p:cNvSpPr txBox="1">
            <a:spLocks noChangeArrowheads="1"/>
          </p:cNvSpPr>
          <p:nvPr/>
        </p:nvSpPr>
        <p:spPr bwMode="auto">
          <a:xfrm>
            <a:off x="466725" y="5999163"/>
            <a:ext cx="525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Portanto, para ângulos muito pequenos (até </a:t>
            </a:r>
            <a:r>
              <a:rPr lang="pt-BR" altLang="pt-BR" b="1" i="1">
                <a:solidFill>
                  <a:srgbClr val="FF0000"/>
                </a:solidFill>
              </a:rPr>
              <a:t>15</a:t>
            </a:r>
            <a:r>
              <a:rPr lang="pt-BR" altLang="pt-BR" b="1" i="1" baseline="30000">
                <a:solidFill>
                  <a:srgbClr val="FF0000"/>
                </a:solidFill>
              </a:rPr>
              <a:t>o</a:t>
            </a:r>
            <a:r>
              <a:rPr lang="pt-BR" altLang="pt-BR"/>
              <a:t>),</a:t>
            </a:r>
          </a:p>
        </p:txBody>
      </p:sp>
      <p:graphicFrame>
        <p:nvGraphicFramePr>
          <p:cNvPr id="40044" name="Object 10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43625" y="5949950"/>
          <a:ext cx="300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3" imgW="1320227" imgH="203112" progId="Equation.3">
                  <p:embed/>
                </p:oleObj>
              </mc:Choice>
              <mc:Fallback>
                <p:oleObj name="Equation" r:id="rId3" imgW="132022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949950"/>
                        <a:ext cx="3000375" cy="460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87" name="Group 551"/>
          <p:cNvGraphicFramePr>
            <a:graphicFrameLocks noGrp="1"/>
          </p:cNvGraphicFramePr>
          <p:nvPr>
            <p:ph sz="quarter" idx="4294967295"/>
          </p:nvPr>
        </p:nvGraphicFramePr>
        <p:xfrm>
          <a:off x="0" y="966788"/>
          <a:ext cx="3306762" cy="314325"/>
        </p:xfrm>
        <a:graphic>
          <a:graphicData uri="http://schemas.openxmlformats.org/drawingml/2006/table">
            <a:tbl>
              <a:tblPr/>
              <a:tblGrid>
                <a:gridCol w="930275"/>
                <a:gridCol w="792162"/>
                <a:gridCol w="792163"/>
                <a:gridCol w="792162"/>
              </a:tblGrid>
              <a:tr h="314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ângulo (</a:t>
                      </a:r>
                      <a:r>
                        <a:rPr kumimoji="0" lang="pt-BR" altLang="pt-BR" sz="1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pt-B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pt-B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(rad)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r>
                        <a:rPr kumimoji="0" lang="el-G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kumimoji="0" lang="el-G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</a:t>
                      </a:r>
                      <a:r>
                        <a:rPr kumimoji="0" lang="el-G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kumimoji="0" lang="el-G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481" name="Group 545"/>
          <p:cNvGraphicFramePr>
            <a:graphicFrameLocks noGrp="1"/>
          </p:cNvGraphicFramePr>
          <p:nvPr>
            <p:ph sz="quarter" idx="4294967295"/>
          </p:nvPr>
        </p:nvGraphicFramePr>
        <p:xfrm>
          <a:off x="0" y="1296988"/>
          <a:ext cx="628650" cy="4389444"/>
        </p:xfrm>
        <a:graphic>
          <a:graphicData uri="http://schemas.openxmlformats.org/drawingml/2006/table">
            <a:tbl>
              <a:tblPr/>
              <a:tblGrid>
                <a:gridCol w="628650"/>
              </a:tblGrid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480" name="Group 544"/>
          <p:cNvGraphicFramePr>
            <a:graphicFrameLocks noGrp="1"/>
          </p:cNvGraphicFramePr>
          <p:nvPr>
            <p:ph sz="quarter" idx="4294967295"/>
          </p:nvPr>
        </p:nvGraphicFramePr>
        <p:xfrm>
          <a:off x="0" y="1301750"/>
          <a:ext cx="720725" cy="4389444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0.017453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0.034907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0.05236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0.069813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0.087266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0.10472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0.122173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0.139626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0.15708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0.174533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0.191986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0.20944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0.226893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0.244346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0.261799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0.349066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0.523599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476" name="Group 540"/>
          <p:cNvGraphicFramePr>
            <a:graphicFrameLocks noGrp="1"/>
          </p:cNvGraphicFramePr>
          <p:nvPr/>
        </p:nvGraphicFramePr>
        <p:xfrm>
          <a:off x="2085975" y="1301750"/>
          <a:ext cx="720725" cy="4389444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0.01745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0.0349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0.05234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0.06976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0.08716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0.10453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0.12187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0.13917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0.15643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0.17365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0.19081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0.20791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0.22495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0.24192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0.25882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0.34202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478" name="Group 542"/>
          <p:cNvGraphicFramePr>
            <a:graphicFrameLocks noGrp="1"/>
          </p:cNvGraphicFramePr>
          <p:nvPr/>
        </p:nvGraphicFramePr>
        <p:xfrm>
          <a:off x="2881313" y="1301750"/>
          <a:ext cx="720725" cy="4389444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0.01746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0.03492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0.05241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0.06993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0.08749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0.1051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0.12279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0.14054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0.15838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0.17633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0.19438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0.21256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0.23087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0.24933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0.26795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0.36397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0.57735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4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4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4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4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1" grpId="0"/>
      <p:bldP spid="40041" grpId="0"/>
      <p:bldP spid="40042" grpId="0"/>
      <p:bldP spid="400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701675" y="47625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Para o caso em questão,</a:t>
            </a:r>
          </a:p>
        </p:txBody>
      </p:sp>
      <p:graphicFrame>
        <p:nvGraphicFramePr>
          <p:cNvPr id="42055" name="Object 7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228725"/>
          <a:ext cx="3590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9" name="Equation" r:id="rId3" imgW="1485900" imgH="203200" progId="Equation.3">
                  <p:embed/>
                </p:oleObj>
              </mc:Choice>
              <mc:Fallback>
                <p:oleObj name="Equation" r:id="rId3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8725"/>
                        <a:ext cx="35909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7" name="Object 7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3357563"/>
          <a:ext cx="3063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0" name="Equation" r:id="rId5" imgW="1257300" imgH="241300" progId="Equation.3">
                  <p:embed/>
                </p:oleObj>
              </mc:Choice>
              <mc:Fallback>
                <p:oleObj name="Equation" r:id="rId5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3"/>
                        <a:ext cx="30638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60" name="Object 7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419975" y="992188"/>
          <a:ext cx="17240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1" name="Equation" r:id="rId7" imgW="736280" imgH="393529" progId="Equation.3">
                  <p:embed/>
                </p:oleObj>
              </mc:Choice>
              <mc:Fallback>
                <p:oleObj name="Equation" r:id="rId7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992188"/>
                        <a:ext cx="17240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mpd="sng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64" name="Object 80"/>
          <p:cNvGraphicFramePr>
            <a:graphicFrameLocks noChangeAspect="1"/>
          </p:cNvGraphicFramePr>
          <p:nvPr/>
        </p:nvGraphicFramePr>
        <p:xfrm>
          <a:off x="6567488" y="1252538"/>
          <a:ext cx="1711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2" name="Equation" r:id="rId9" imgW="736600" imgH="203200" progId="Equation.3">
                  <p:embed/>
                </p:oleObj>
              </mc:Choice>
              <mc:Fallback>
                <p:oleObj name="Equation" r:id="rId9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252538"/>
                        <a:ext cx="17113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5" name="Line 81"/>
          <p:cNvSpPr>
            <a:spLocks noChangeShapeType="1"/>
          </p:cNvSpPr>
          <p:nvPr/>
        </p:nvSpPr>
        <p:spPr bwMode="auto">
          <a:xfrm>
            <a:off x="4241800" y="47910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42066" name="Object 82"/>
          <p:cNvGraphicFramePr>
            <a:graphicFrameLocks noChangeAspect="1"/>
          </p:cNvGraphicFramePr>
          <p:nvPr/>
        </p:nvGraphicFramePr>
        <p:xfrm>
          <a:off x="5756275" y="3367088"/>
          <a:ext cx="2416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3" name="Equation" r:id="rId11" imgW="1040948" imgH="241195" progId="Equation.3">
                  <p:embed/>
                </p:oleObj>
              </mc:Choice>
              <mc:Fallback>
                <p:oleObj name="Equation" r:id="rId11" imgW="104094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367088"/>
                        <a:ext cx="2416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4427538" y="36195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69" name="Text Box 85"/>
          <p:cNvSpPr txBox="1">
            <a:spLocks noChangeArrowheads="1"/>
          </p:cNvSpPr>
          <p:nvPr/>
        </p:nvSpPr>
        <p:spPr bwMode="auto">
          <a:xfrm>
            <a:off x="6135688" y="130492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e</a:t>
            </a:r>
          </a:p>
        </p:txBody>
      </p:sp>
      <p:graphicFrame>
        <p:nvGraphicFramePr>
          <p:cNvPr id="42070" name="Object 86"/>
          <p:cNvGraphicFramePr>
            <a:graphicFrameLocks noChangeAspect="1"/>
          </p:cNvGraphicFramePr>
          <p:nvPr/>
        </p:nvGraphicFramePr>
        <p:xfrm>
          <a:off x="1619250" y="2047875"/>
          <a:ext cx="18129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4" name="Equation" r:id="rId13" imgW="774364" imgH="393529" progId="Equation.3">
                  <p:embed/>
                </p:oleObj>
              </mc:Choice>
              <mc:Fallback>
                <p:oleObj name="Equation" r:id="rId13" imgW="7743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047875"/>
                        <a:ext cx="18129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701675" y="2349500"/>
            <a:ext cx="91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Assim,</a:t>
            </a:r>
          </a:p>
        </p:txBody>
      </p:sp>
      <p:graphicFrame>
        <p:nvGraphicFramePr>
          <p:cNvPr id="42073" name="Object 89"/>
          <p:cNvGraphicFramePr>
            <a:graphicFrameLocks noChangeAspect="1"/>
          </p:cNvGraphicFramePr>
          <p:nvPr/>
        </p:nvGraphicFramePr>
        <p:xfrm>
          <a:off x="900113" y="4333875"/>
          <a:ext cx="26225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5" name="Equation" r:id="rId15" imgW="1129810" imgH="393529" progId="Equation.3">
                  <p:embed/>
                </p:oleObj>
              </mc:Choice>
              <mc:Fallback>
                <p:oleObj name="Equation" r:id="rId15" imgW="11298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33875"/>
                        <a:ext cx="26225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74" name="Object 90"/>
          <p:cNvGraphicFramePr>
            <a:graphicFrameLocks noChangeAspect="1"/>
          </p:cNvGraphicFramePr>
          <p:nvPr/>
        </p:nvGraphicFramePr>
        <p:xfrm>
          <a:off x="5453063" y="4333875"/>
          <a:ext cx="26527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6" name="Equation" r:id="rId17" imgW="1143000" imgH="393480" progId="Equation.3">
                  <p:embed/>
                </p:oleObj>
              </mc:Choice>
              <mc:Fallback>
                <p:oleObj name="Equation" r:id="rId17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4333875"/>
                        <a:ext cx="26527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75" name="Text Box 91"/>
          <p:cNvSpPr txBox="1">
            <a:spLocks noChangeArrowheads="1"/>
          </p:cNvSpPr>
          <p:nvPr/>
        </p:nvSpPr>
        <p:spPr bwMode="auto">
          <a:xfrm>
            <a:off x="701675" y="5783263"/>
            <a:ext cx="199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Resultado do tipo</a:t>
            </a:r>
          </a:p>
        </p:txBody>
      </p:sp>
      <p:graphicFrame>
        <p:nvGraphicFramePr>
          <p:cNvPr id="42083" name="Object 99"/>
          <p:cNvGraphicFramePr>
            <a:graphicFrameLocks noChangeAspect="1"/>
          </p:cNvGraphicFramePr>
          <p:nvPr/>
        </p:nvGraphicFramePr>
        <p:xfrm>
          <a:off x="2800350" y="5702300"/>
          <a:ext cx="2851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" name="Equation" r:id="rId19" imgW="952087" imgH="190417" progId="Equation.3">
                  <p:embed/>
                </p:oleObj>
              </mc:Choice>
              <mc:Fallback>
                <p:oleObj name="Equation" r:id="rId19" imgW="95208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5702300"/>
                        <a:ext cx="2851150" cy="5683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4" name="Text Box 100"/>
          <p:cNvSpPr txBox="1">
            <a:spLocks noChangeArrowheads="1"/>
          </p:cNvSpPr>
          <p:nvPr/>
        </p:nvSpPr>
        <p:spPr bwMode="auto">
          <a:xfrm>
            <a:off x="5795963" y="578326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representa um </a:t>
            </a:r>
            <a:r>
              <a:rPr lang="pt-BR" altLang="pt-BR" i="1">
                <a:solidFill>
                  <a:srgbClr val="FF0000"/>
                </a:solidFill>
              </a:rPr>
              <a:t>MHS</a:t>
            </a:r>
            <a:r>
              <a:rPr lang="pt-BR" altLang="pt-BR"/>
              <a:t>!!!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0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54" grpId="0"/>
      <p:bldP spid="42065" grpId="0" animBg="1"/>
      <p:bldP spid="42067" grpId="0" animBg="1"/>
      <p:bldP spid="42069" grpId="0"/>
      <p:bldP spid="42071" grpId="0"/>
      <p:bldP spid="42075" grpId="0"/>
      <p:bldP spid="420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47688"/>
          <a:ext cx="28003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8" name="Equation" r:id="rId3" imgW="1231366" imgH="228501" progId="Equation.3">
                  <p:embed/>
                </p:oleObj>
              </mc:Choice>
              <mc:Fallback>
                <p:oleObj name="Equation" r:id="rId3" imgW="123136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7688"/>
                        <a:ext cx="28003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3856038" y="1987550"/>
          <a:ext cx="1076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9" name="Equation" r:id="rId5" imgW="495085" imgH="393529" progId="Equation.3">
                  <p:embed/>
                </p:oleObj>
              </mc:Choice>
              <mc:Fallback>
                <p:oleObj name="Equation" r:id="rId5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1987550"/>
                        <a:ext cx="10763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3176588" y="3076575"/>
          <a:ext cx="24034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" name="Equation" r:id="rId7" imgW="1015559" imgH="444307" progId="Equation.3">
                  <p:embed/>
                </p:oleObj>
              </mc:Choice>
              <mc:Fallback>
                <p:oleObj name="Equation" r:id="rId7" imgW="101555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076575"/>
                        <a:ext cx="24034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3317875" y="4572000"/>
          <a:ext cx="21907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Equation" r:id="rId9" imgW="939800" imgH="469900" progId="Equation.3">
                  <p:embed/>
                </p:oleObj>
              </mc:Choice>
              <mc:Fallback>
                <p:oleObj name="Equation" r:id="rId9" imgW="939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572000"/>
                        <a:ext cx="2190750" cy="10826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403350" y="5870575"/>
            <a:ext cx="604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i="1" u="sng">
                <a:solidFill>
                  <a:srgbClr val="FF0000"/>
                </a:solidFill>
              </a:rPr>
              <a:t>T</a:t>
            </a:r>
            <a:r>
              <a:rPr lang="pt-BR" altLang="pt-BR"/>
              <a:t> é o </a:t>
            </a:r>
            <a:r>
              <a:rPr lang="pt-BR" altLang="pt-BR" i="1" u="sng">
                <a:solidFill>
                  <a:srgbClr val="FF0000"/>
                </a:solidFill>
              </a:rPr>
              <a:t>período</a:t>
            </a:r>
            <a:r>
              <a:rPr lang="pt-BR" altLang="pt-BR"/>
              <a:t> de oscilação de um pêndulo simples </a:t>
            </a:r>
            <a:r>
              <a:rPr lang="pt-BR" altLang="pt-BR" b="1" i="1" u="sng">
                <a:solidFill>
                  <a:srgbClr val="FF0000"/>
                </a:solidFill>
              </a:rPr>
              <a:t>ideal</a:t>
            </a:r>
            <a:r>
              <a:rPr lang="pt-BR" altLang="pt-BR"/>
              <a:t>.</a:t>
            </a:r>
            <a:endParaRPr lang="el-GR" altLang="pt-BR">
              <a:cs typeface="Arial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413000" y="65405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ou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116013" y="1412875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Fazendo-se uma identidade entre os dois resultados tem-se que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724525" y="4797425"/>
            <a:ext cx="237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/>
              <a:t>Validade:</a:t>
            </a:r>
            <a:r>
              <a:rPr lang="pt-BR" altLang="pt-BR"/>
              <a:t> ângulos de oscilação de até </a:t>
            </a:r>
            <a:r>
              <a:rPr lang="pt-BR" altLang="pt-BR" b="1" i="1">
                <a:solidFill>
                  <a:srgbClr val="FF0000"/>
                </a:solidFill>
              </a:rPr>
              <a:t>15</a:t>
            </a:r>
            <a:r>
              <a:rPr lang="pt-BR" altLang="pt-BR" b="1" i="1" baseline="30000">
                <a:solidFill>
                  <a:srgbClr val="FF0000"/>
                </a:solidFill>
              </a:rPr>
              <a:t>o</a:t>
            </a:r>
            <a:r>
              <a:rPr lang="pt-BR" altLang="pt-BR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1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49166" grpId="0"/>
      <p:bldP spid="49167" grpId="0"/>
      <p:bldP spid="491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95288" y="956678"/>
            <a:ext cx="849788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altLang="pt-BR" sz="1200" dirty="0"/>
              <a:t> (UEM) Suponha que um pequeno corpo, de massa m, esteja preso na extremidade de um fio de peso desprezível, cujo comprimento é L, oscilando com pequena amplitude, em um plano vertical, como mostra a figura a seguir. Esse dispositivo constitui um pêndulo simples que executa um movimento harmônico simples. Verifica-se que o corpo, saindo de B, desloca-se até B' e retorna a B, 20 vezes em 10 s. Assinale o que for correto.</a:t>
            </a:r>
          </a:p>
          <a:p>
            <a:pPr eaLnBrk="1" hangingPunct="1"/>
            <a:r>
              <a:rPr lang="pt-BR" altLang="pt-BR" sz="1200" dirty="0"/>
              <a:t> </a:t>
            </a:r>
          </a:p>
          <a:p>
            <a:pPr eaLnBrk="1" hangingPunct="1"/>
            <a:r>
              <a:rPr lang="pt-BR" altLang="pt-BR" sz="1200" dirty="0"/>
              <a:t>	(01) O período deste pêndulo é 2,0 s.</a:t>
            </a:r>
          </a:p>
          <a:p>
            <a:pPr eaLnBrk="1" hangingPunct="1"/>
            <a:r>
              <a:rPr lang="pt-BR" altLang="pt-BR" sz="1200" dirty="0"/>
              <a:t>	(02) A frequência de oscilação do pêndulo é 0,5 Hz.</a:t>
            </a:r>
          </a:p>
          <a:p>
            <a:pPr eaLnBrk="1" hangingPunct="1"/>
            <a:r>
              <a:rPr lang="pt-BR" altLang="pt-BR" sz="1200" dirty="0"/>
              <a:t>	(04) Se o comprimento do fio L for 4 vezes maior, o período do pêndulo </a:t>
            </a:r>
            <a:r>
              <a:rPr lang="pt-BR" altLang="pt-BR" sz="1200" dirty="0" smtClean="0"/>
              <a:t>s rá </a:t>
            </a:r>
            <a:r>
              <a:rPr lang="pt-BR" altLang="pt-BR" sz="1200" dirty="0"/>
              <a:t>dobrado.</a:t>
            </a:r>
          </a:p>
          <a:p>
            <a:pPr eaLnBrk="1" hangingPunct="1"/>
            <a:r>
              <a:rPr lang="pt-BR" altLang="pt-BR" sz="1200" dirty="0"/>
              <a:t>	(08) Se a massa do corpo suspenso for triplicada, sua frequência ficará multiplicada por </a:t>
            </a:r>
            <a:r>
              <a:rPr lang="pt-BR" altLang="pt-BR" sz="1200" dirty="0">
                <a:cs typeface="Arial" charset="0"/>
              </a:rPr>
              <a:t>√</a:t>
            </a:r>
            <a:r>
              <a:rPr lang="pt-BR" altLang="pt-BR" sz="1200" dirty="0"/>
              <a:t>3.</a:t>
            </a:r>
          </a:p>
          <a:p>
            <a:pPr eaLnBrk="1" hangingPunct="1"/>
            <a:r>
              <a:rPr lang="pt-BR" altLang="pt-BR" sz="1200" dirty="0"/>
              <a:t>	(16) Se o valor local de g for 4 vezes maior, a frequência do pêndulo será duas vezes menor.</a:t>
            </a:r>
          </a:p>
          <a:p>
            <a:pPr eaLnBrk="1" hangingPunct="1"/>
            <a:r>
              <a:rPr lang="pt-BR" altLang="pt-BR" sz="1200" dirty="0"/>
              <a:t>	(32) Se a amplitude do pêndulo for reduzida à metade, seu período não modificará.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65525" y="188913"/>
            <a:ext cx="2085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i="1" u="sng"/>
              <a:t>Exercícios</a:t>
            </a:r>
          </a:p>
        </p:txBody>
      </p:sp>
      <p:pic>
        <p:nvPicPr>
          <p:cNvPr id="60423" name="Picture 7" descr="image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844675"/>
            <a:ext cx="19621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95288" y="3316288"/>
            <a:ext cx="7969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pt-BR" altLang="pt-BR" sz="1200">
                <a:solidFill>
                  <a:srgbClr val="000000"/>
                </a:solidFill>
              </a:rPr>
              <a:t>Um estudante faz o estudo experimental de um movimento harmônico simples (MHS) com um cronômetro e um pêndulo simples como o da figura, adotando o referencial nela representado. Ele desloca o pêndulo para a posição +A e o abandona quando cronometra o instante t = 0. Na vigésima passagem do pêndulo por essa posição, o cronômetro marca t = 30 s.</a:t>
            </a:r>
          </a:p>
          <a:p>
            <a:pPr eaLnBrk="1" hangingPunct="1"/>
            <a:endParaRPr lang="pt-BR" altLang="pt-BR" sz="1200"/>
          </a:p>
          <a:p>
            <a:pPr lvl="1">
              <a:buFontTx/>
              <a:buAutoNum type="alphaLcPeriod"/>
            </a:pPr>
            <a:r>
              <a:rPr lang="pt-BR" altLang="pt-BR" sz="1200">
                <a:solidFill>
                  <a:srgbClr val="000000"/>
                </a:solidFill>
              </a:rPr>
              <a:t>Determine o período (T) e a frequência (f) do movimento desse pêndulo.</a:t>
            </a:r>
          </a:p>
          <a:p>
            <a:pPr lvl="1">
              <a:buFontTx/>
              <a:buAutoNum type="alphaLcPeriod"/>
            </a:pPr>
            <a:r>
              <a:rPr lang="pt-BR" altLang="pt-BR" sz="1200">
                <a:solidFill>
                  <a:srgbClr val="000000"/>
                </a:solidFill>
              </a:rPr>
              <a:t>Esboce o gráfico x (posição) × t (tempo) desse movimento, dos instantes t = 0 a t = 3,0 s; considere desprezível a influência de forças resistivas.</a:t>
            </a:r>
          </a:p>
        </p:txBody>
      </p:sp>
      <p:pic>
        <p:nvPicPr>
          <p:cNvPr id="60427" name="Picture 11" descr="image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27368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4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0" grpId="0"/>
      <p:bldP spid="604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68313" y="333375"/>
            <a:ext cx="77041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pt-BR" altLang="pt-BR" sz="1200">
                <a:solidFill>
                  <a:srgbClr val="000000"/>
                </a:solidFill>
              </a:rPr>
              <a:t>(UFPR) Uma criança de massa 30,0 kg é colocada em um balanço cuja haste rígida tem comprimento de 2,50 m. Ela é solta de uma altura de 1,00 m acima do solo, conforme a figura abaixo. Supondo que a criança não se auto-impulsione, podemos considerar o sistema "criança-balanço" como um pêndulo simples. Desprezando-se a resistência do ar, é correto afirmar: (considere g= 10m/s</a:t>
            </a:r>
            <a:r>
              <a:rPr lang="pt-BR" altLang="pt-BR" sz="1200" baseline="30000">
                <a:solidFill>
                  <a:srgbClr val="000000"/>
                </a:solidFill>
              </a:rPr>
              <a:t>2</a:t>
            </a:r>
            <a:r>
              <a:rPr lang="pt-BR" altLang="pt-BR" sz="120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pt-BR" altLang="pt-BR" sz="1200"/>
          </a:p>
          <a:p>
            <a:r>
              <a:rPr lang="pt-BR" altLang="pt-BR" sz="1200">
                <a:solidFill>
                  <a:srgbClr val="000000"/>
                </a:solidFill>
              </a:rPr>
              <a:t>	(01) O intervalo de tempo para que a criança complete uma oscilação é de p s.</a:t>
            </a:r>
            <a:endParaRPr lang="pt-BR" altLang="pt-BR" sz="1200"/>
          </a:p>
          <a:p>
            <a:r>
              <a:rPr lang="pt-BR" altLang="pt-BR" sz="1200">
                <a:solidFill>
                  <a:srgbClr val="000000"/>
                </a:solidFill>
              </a:rPr>
              <a:t>	(02) A energia potencial da criança no ponto mais alto em relação ao solo é de 150 J.</a:t>
            </a:r>
            <a:endParaRPr lang="pt-BR" altLang="pt-BR" sz="1200"/>
          </a:p>
          <a:p>
            <a:r>
              <a:rPr lang="pt-BR" altLang="pt-BR" sz="1200">
                <a:solidFill>
                  <a:srgbClr val="000000"/>
                </a:solidFill>
              </a:rPr>
              <a:t>	(04) A velocidade da criança no ponto mais próximo do solo é menor que 4,00 m/s.</a:t>
            </a:r>
            <a:endParaRPr lang="pt-BR" altLang="pt-BR" sz="1200"/>
          </a:p>
          <a:p>
            <a:r>
              <a:rPr lang="pt-BR" altLang="pt-BR" sz="1200">
                <a:solidFill>
                  <a:srgbClr val="000000"/>
                </a:solidFill>
              </a:rPr>
              <a:t>	(08) Se a massa da criança fosse maior, o tempo necessário para completar uma oscilação    diminuiria.</a:t>
            </a:r>
            <a:endParaRPr lang="pt-BR" altLang="pt-BR" sz="1200"/>
          </a:p>
          <a:p>
            <a:r>
              <a:rPr lang="pt-BR" altLang="pt-BR" sz="1200">
                <a:solidFill>
                  <a:srgbClr val="000000"/>
                </a:solidFill>
              </a:rPr>
              <a:t>	(16) A frequência de oscilação da criança depende da altura da qual ela é solta.</a:t>
            </a:r>
          </a:p>
        </p:txBody>
      </p:sp>
      <p:pic>
        <p:nvPicPr>
          <p:cNvPr id="61447" name="Picture 7" descr="image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81213"/>
            <a:ext cx="22129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68313" y="3590925"/>
            <a:ext cx="73437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pt-BR" altLang="pt-BR" sz="1200">
                <a:solidFill>
                  <a:srgbClr val="000000"/>
                </a:solidFill>
              </a:rPr>
              <a:t>(UNICAMP-SP) Um antigo relógio de pêndulo é calibrado no frio inverno gaúcho. Considere que o período desse relógio é dado por:</a:t>
            </a:r>
            <a:endParaRPr lang="pt-BR" altLang="pt-BR" sz="1200"/>
          </a:p>
          <a:p>
            <a:pPr eaLnBrk="1" hangingPunct="1"/>
            <a:endParaRPr lang="pt-BR" altLang="pt-BR" sz="1200"/>
          </a:p>
          <a:p>
            <a:pPr eaLnBrk="1" hangingPunct="1"/>
            <a:endParaRPr lang="pt-BR" altLang="pt-BR" sz="1200"/>
          </a:p>
          <a:p>
            <a:pPr eaLnBrk="1" hangingPunct="1"/>
            <a:endParaRPr lang="pt-BR" altLang="pt-BR" sz="1200"/>
          </a:p>
          <a:p>
            <a:pPr eaLnBrk="1" hangingPunct="1"/>
            <a:endParaRPr lang="pt-BR" altLang="pt-BR" sz="1200"/>
          </a:p>
          <a:p>
            <a:pPr eaLnBrk="1" hangingPunct="1"/>
            <a:endParaRPr lang="pt-BR" altLang="pt-BR" sz="1200"/>
          </a:p>
          <a:p>
            <a:pPr eaLnBrk="1" hangingPunct="1"/>
            <a:r>
              <a:rPr lang="pt-BR" altLang="pt-BR" sz="1200">
                <a:solidFill>
                  <a:srgbClr val="000000"/>
                </a:solidFill>
                <a:cs typeface="Arial" charset="0"/>
              </a:rPr>
              <a:t>	onde L é o comprimento do pêndulo e g a aceleração da gravidade, pergunta-se:</a:t>
            </a:r>
          </a:p>
          <a:p>
            <a:pPr eaLnBrk="1" hangingPunct="1"/>
            <a:endParaRPr lang="pt-BR" altLang="pt-BR" sz="1200">
              <a:cs typeface="Arial" charset="0"/>
            </a:endParaRPr>
          </a:p>
          <a:p>
            <a:r>
              <a:rPr lang="pt-BR" altLang="pt-BR" sz="1200">
                <a:solidFill>
                  <a:srgbClr val="000000"/>
                </a:solidFill>
                <a:cs typeface="Arial" charset="0"/>
              </a:rPr>
              <a:t>	a) Este relógio atrasará ou adiantará quando transportado para o quente verão nordestino?</a:t>
            </a:r>
            <a:endParaRPr lang="pt-BR" altLang="pt-BR" sz="1200">
              <a:cs typeface="Arial" charset="0"/>
            </a:endParaRPr>
          </a:p>
          <a:p>
            <a:r>
              <a:rPr lang="pt-BR" altLang="pt-BR" sz="1200">
                <a:solidFill>
                  <a:srgbClr val="000000"/>
                </a:solidFill>
                <a:cs typeface="Arial" charset="0"/>
              </a:rPr>
              <a:t>	b) Se o relógio for transportado do nordeste para a superfície da Lua, nas mesmas condições de temperatura, ele atrasará ou adiantará?</a:t>
            </a:r>
            <a:endParaRPr lang="pt-BR" altLang="pt-BR" sz="1200">
              <a:cs typeface="Arial" charset="0"/>
            </a:endParaRPr>
          </a:p>
          <a:p>
            <a:r>
              <a:rPr lang="pt-BR" altLang="pt-BR" sz="1200">
                <a:solidFill>
                  <a:srgbClr val="000000"/>
                </a:solidFill>
                <a:cs typeface="Arial" charset="0"/>
              </a:rPr>
              <a:t>	Justifique suas respostas.</a:t>
            </a:r>
          </a:p>
        </p:txBody>
      </p:sp>
      <p:pic>
        <p:nvPicPr>
          <p:cNvPr id="61449" name="Picture 9" descr="image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05263"/>
            <a:ext cx="1279525" cy="727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image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21163"/>
            <a:ext cx="7302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99592" y="549275"/>
            <a:ext cx="7924800" cy="1143000"/>
          </a:xfrm>
        </p:spPr>
        <p:txBody>
          <a:bodyPr/>
          <a:lstStyle/>
          <a:p>
            <a:pPr algn="ctr"/>
            <a:r>
              <a:rPr lang="pt-BR" sz="3200" b="1" dirty="0" smtClean="0"/>
              <a:t>MOVIMENTO HARMÔNICO SIMPLES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27585" y="2362200"/>
            <a:ext cx="8316416" cy="3724275"/>
          </a:xfrm>
        </p:spPr>
        <p:txBody>
          <a:bodyPr/>
          <a:lstStyle/>
          <a:p>
            <a:pPr algn="just"/>
            <a:r>
              <a:rPr lang="pt-BR" sz="2000" dirty="0" smtClean="0"/>
              <a:t>Sistema oscilatório, em que um corpo se move repetidamente de um lado para o outro em torno de um mesmo ponto central.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5745707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Sequência de instantâneos (tirados em intervalos de tempos iguais), mostrando a posição de uma partícula enquanto oscila em torno da origem de um eixo x, entre +</a:t>
            </a:r>
            <a:r>
              <a:rPr lang="pt-BR" dirty="0" err="1"/>
              <a:t>X</a:t>
            </a:r>
            <a:r>
              <a:rPr lang="pt-BR" dirty="0" err="1" smtClean="0"/>
              <a:t>m</a:t>
            </a:r>
            <a:r>
              <a:rPr lang="pt-BR" dirty="0" smtClean="0"/>
              <a:t> e – </a:t>
            </a:r>
            <a:r>
              <a:rPr lang="pt-BR" dirty="0" err="1"/>
              <a:t>X</a:t>
            </a:r>
            <a:r>
              <a:rPr lang="pt-BR" dirty="0" err="1" smtClean="0"/>
              <a:t>m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3071192"/>
            <a:ext cx="3096344" cy="252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6" y="3566516"/>
            <a:ext cx="5305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95536" y="431954"/>
            <a:ext cx="576064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 startAt="5"/>
            </a:pPr>
            <a:r>
              <a:rPr lang="pt-BR" altLang="pt-BR" dirty="0"/>
              <a:t>(UFRS) A figura a seguir representa seis pêndulos simples, que estão oscilando num mesmo local.</a:t>
            </a:r>
            <a:r>
              <a:rPr lang="pt-BR" altLang="pt-BR" sz="1600" dirty="0"/>
              <a:t> </a:t>
            </a:r>
            <a:r>
              <a:rPr lang="pt-BR" altLang="pt-BR" dirty="0"/>
              <a:t>O pêndulo P executa uma oscilação completa em </a:t>
            </a:r>
            <a:r>
              <a:rPr lang="pt-BR" altLang="pt-BR" b="1" i="1" dirty="0"/>
              <a:t>2 s</a:t>
            </a:r>
            <a:r>
              <a:rPr lang="pt-BR" altLang="pt-BR" dirty="0"/>
              <a:t>. Qual dos outros pêndulos executa uma oscilação completa em </a:t>
            </a:r>
            <a:r>
              <a:rPr lang="pt-BR" altLang="pt-BR" b="1" i="1" dirty="0"/>
              <a:t>1 s</a:t>
            </a:r>
            <a:r>
              <a:rPr lang="pt-BR" altLang="pt-BR" dirty="0"/>
              <a:t>?</a:t>
            </a:r>
          </a:p>
          <a:p>
            <a:pPr algn="just" eaLnBrk="1" hangingPunct="1"/>
            <a:endParaRPr lang="pt-BR" altLang="pt-BR" sz="1600" dirty="0" smtClean="0"/>
          </a:p>
          <a:p>
            <a:pPr algn="just" eaLnBrk="1" hangingPunct="1"/>
            <a:endParaRPr lang="pt-BR" altLang="pt-BR" sz="1600" dirty="0" smtClean="0"/>
          </a:p>
          <a:p>
            <a:pPr algn="just" eaLnBrk="1" hangingPunct="1"/>
            <a:endParaRPr lang="pt-BR" altLang="pt-BR" sz="1600" dirty="0"/>
          </a:p>
          <a:p>
            <a:pPr algn="just"/>
            <a:r>
              <a:rPr lang="pt-BR" altLang="pt-BR" dirty="0">
                <a:latin typeface="Verdana" pitchFamily="34" charset="0"/>
              </a:rPr>
              <a:t>a) I	b) II	c) III	d) IV	e) V</a:t>
            </a:r>
          </a:p>
        </p:txBody>
      </p:sp>
      <p:pic>
        <p:nvPicPr>
          <p:cNvPr id="62469" name="Picture 5" descr="image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7855"/>
            <a:ext cx="2720380" cy="18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23528" y="3068960"/>
            <a:ext cx="86250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 startAt="6"/>
            </a:pPr>
            <a:r>
              <a:rPr lang="pt-BR" altLang="pt-BR" dirty="0"/>
              <a:t>(FUVEST-SP) O pêndulo de Foucault – popularizado pela famosa obra de Umberto Eco – consistia de uma esfera de 28kg, pendurada na cúpula do </a:t>
            </a:r>
            <a:r>
              <a:rPr lang="pt-BR" altLang="pt-BR" dirty="0" err="1"/>
              <a:t>Panthéon</a:t>
            </a:r>
            <a:r>
              <a:rPr lang="pt-BR" altLang="pt-BR" dirty="0"/>
              <a:t> de Paris por um fio de 67m de comprimento. Sabe-se que o período T de oscilação de um pêndulo simples é relacionado com seu comprimento L e com a aceleração da gravidade g pela seguinte expressão:</a:t>
            </a:r>
          </a:p>
          <a:p>
            <a:pPr algn="just" eaLnBrk="1" hangingPunct="1"/>
            <a:endParaRPr lang="pt-BR" altLang="pt-BR" dirty="0"/>
          </a:p>
          <a:p>
            <a:pPr lvl="1" algn="just" eaLnBrk="1" hangingPunct="1">
              <a:buFontTx/>
              <a:buAutoNum type="alphaLcPeriod"/>
            </a:pPr>
            <a:r>
              <a:rPr lang="pt-BR" altLang="pt-BR" dirty="0"/>
              <a:t>Qual o período de oscilação do pêndulo de Foucault? Despreze as frações de segundos.</a:t>
            </a:r>
          </a:p>
          <a:p>
            <a:pPr lvl="1" algn="just" eaLnBrk="1" hangingPunct="1">
              <a:buFontTx/>
              <a:buAutoNum type="alphaLcPeriod"/>
            </a:pPr>
            <a:r>
              <a:rPr lang="pt-BR" altLang="pt-BR" dirty="0"/>
              <a:t>O que aconteceria com o período desse pêndulo se dobrássemos sua massa?</a:t>
            </a:r>
          </a:p>
          <a:p>
            <a:pPr lvl="1" algn="just" eaLnBrk="1" hangingPunct="1"/>
            <a:endParaRPr lang="pt-BR" altLang="pt-BR" dirty="0"/>
          </a:p>
          <a:p>
            <a:pPr algn="just"/>
            <a:r>
              <a:rPr lang="pt-BR" altLang="pt-BR" dirty="0"/>
              <a:t>	(Adote </a:t>
            </a:r>
            <a:r>
              <a:rPr lang="pt-BR" altLang="pt-BR" dirty="0" smtClean="0"/>
              <a:t>g=10m/s</a:t>
            </a:r>
            <a:r>
              <a:rPr lang="pt-BR" altLang="pt-BR" baseline="30000" dirty="0" smtClean="0"/>
              <a:t>2</a:t>
            </a:r>
            <a:r>
              <a:rPr lang="pt-BR" altLang="pt-BR" dirty="0" smtClean="0"/>
              <a:t>)</a:t>
            </a:r>
            <a:endParaRPr lang="pt-BR" altLang="pt-BR" dirty="0"/>
          </a:p>
        </p:txBody>
      </p:sp>
      <p:pic>
        <p:nvPicPr>
          <p:cNvPr id="62471" name="Picture 7" descr="image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6"/>
            <a:ext cx="1454150" cy="901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3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95536" y="295488"/>
            <a:ext cx="59766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 startAt="7"/>
            </a:pPr>
            <a:r>
              <a:rPr lang="pt-BR" altLang="pt-BR" dirty="0"/>
              <a:t>(ITA) Um pêndulo simples oscila com um período de 2s. Se cravarmos um pino a uma distância 3L/4 do ponto de suspensão e na vertical que passa por aquele ponto, como mostrado na figura, qual será o novo período do pêndulo?</a:t>
            </a:r>
          </a:p>
        </p:txBody>
      </p:sp>
      <p:pic>
        <p:nvPicPr>
          <p:cNvPr id="63493" name="Picture 5" descr="image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286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1520" y="2492896"/>
            <a:ext cx="87129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 startAt="8"/>
            </a:pPr>
            <a:r>
              <a:rPr lang="pt-BR" altLang="pt-BR" dirty="0"/>
              <a:t>(UFRS) Um pêndulo simples, de comprimento L, tem um período de oscilação T, num determinado local. Para que o período de oscilação passe a valer 2T, no mesmo local, o comprimento do pêndulo deve ser aumentado para</a:t>
            </a:r>
          </a:p>
          <a:p>
            <a:pPr algn="just" eaLnBrk="1" hangingPunct="1"/>
            <a:endParaRPr lang="pt-BR" altLang="pt-BR" dirty="0"/>
          </a:p>
          <a:p>
            <a:pPr algn="just" eaLnBrk="1" hangingPunct="1"/>
            <a:r>
              <a:rPr lang="pt-BR" altLang="pt-BR" dirty="0"/>
              <a:t>a) 1 L	b) 2 L	c) 4 L	d) 5 L	e) 7 L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88751" y="4221088"/>
            <a:ext cx="622746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 startAt="9"/>
            </a:pPr>
            <a:r>
              <a:rPr lang="pt-BR" altLang="pt-BR" dirty="0"/>
              <a:t>(ITA ) Dois pêndulos de comprimento L1 e L2 conforme a figura, oscilam de tal modo que os dois bulbos de encontram sempre que são decorridos 6 períodos do pêndulo menor e 4 períodos do pêndulo maior. A relação L2/L1 deve ser:</a:t>
            </a:r>
          </a:p>
          <a:p>
            <a:pPr algn="just" eaLnBrk="1" hangingPunct="1"/>
            <a:endParaRPr lang="pt-BR" altLang="pt-BR" dirty="0"/>
          </a:p>
          <a:p>
            <a:pPr algn="just"/>
            <a:r>
              <a:rPr lang="pt-BR" altLang="pt-BR" dirty="0"/>
              <a:t>a) 9/4	b) 3/2	c) 2	d) 4/9	e) 2/3</a:t>
            </a:r>
          </a:p>
        </p:txBody>
      </p:sp>
      <p:pic>
        <p:nvPicPr>
          <p:cNvPr id="63496" name="Picture 8" descr="image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141984" cy="22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6444044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Referência: Prof. </a:t>
            </a:r>
            <a:r>
              <a:rPr lang="pt-BR" dirty="0" err="1" smtClean="0"/>
              <a:t>Cipoli</a:t>
            </a:r>
            <a:r>
              <a:rPr lang="pt-BR" dirty="0" smtClean="0"/>
              <a:t> - IFSP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0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/>
      <p:bldP spid="634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9204" y="1124744"/>
            <a:ext cx="6553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 i="1" u="sng" dirty="0"/>
              <a:t>Referências </a:t>
            </a:r>
            <a:r>
              <a:rPr lang="pt-BR" altLang="pt-BR" sz="3200" b="1" i="1" u="sng" dirty="0" err="1"/>
              <a:t>Sitiográficas</a:t>
            </a:r>
            <a:endParaRPr lang="pt-BR" altLang="pt-BR" sz="3200" b="1" i="1" u="sng" dirty="0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971600" y="2555319"/>
            <a:ext cx="79208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dirty="0"/>
              <a:t> http://pt.wikipedia.org/wiki/Movimento_harm%C3%B4nico_simples</a:t>
            </a:r>
          </a:p>
          <a:p>
            <a:pPr eaLnBrk="1" hangingPunct="1"/>
            <a:endParaRPr lang="pt-BR" altLang="pt-BR" dirty="0"/>
          </a:p>
          <a:p>
            <a:pPr eaLnBrk="1" hangingPunct="1">
              <a:buFontTx/>
              <a:buChar char="•"/>
            </a:pPr>
            <a:r>
              <a:rPr lang="pt-BR" altLang="pt-BR" dirty="0"/>
              <a:t> http://www.mundoeducacao.com.br/fisica/relacao-entre-mhs-mcu.htm</a:t>
            </a:r>
          </a:p>
          <a:p>
            <a:pPr eaLnBrk="1" hangingPunct="1"/>
            <a:endParaRPr lang="pt-BR" altLang="pt-BR" dirty="0"/>
          </a:p>
          <a:p>
            <a:pPr eaLnBrk="1" hangingPunct="1">
              <a:buFontTx/>
              <a:buChar char="•"/>
            </a:pPr>
            <a:r>
              <a:rPr lang="pt-BR" altLang="pt-BR" dirty="0"/>
              <a:t> </a:t>
            </a:r>
            <a:r>
              <a:rPr lang="pt-BR" altLang="pt-BR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tp</a:t>
            </a:r>
            <a:r>
              <a:rPr lang="pt-BR" altLang="pt-BR" dirty="0"/>
              <a:t>://ftp.cefetes.br/cursos/Matematica/Lourenco/N18%20Geoprocessamento/Geometria-proporcionalidade/Teorema%20de%20Thales.pdf</a:t>
            </a:r>
          </a:p>
        </p:txBody>
      </p:sp>
    </p:spTree>
    <p:extLst>
      <p:ext uri="{BB962C8B-B14F-4D97-AF65-F5344CB8AC3E}">
        <p14:creationId xmlns:p14="http://schemas.microsoft.com/office/powerpoint/2010/main" val="1468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47700" y="2420938"/>
            <a:ext cx="8496300" cy="6121400"/>
          </a:xfrm>
        </p:spPr>
        <p:txBody>
          <a:bodyPr/>
          <a:lstStyle/>
          <a:p>
            <a:pPr lvl="1" algn="just"/>
            <a:r>
              <a:rPr lang="pt-BR" dirty="0" smtClean="0"/>
              <a:t>A velocidade escalar é máxima quando a partícula se encontra na origem e é nula quando ela está em </a:t>
            </a:r>
            <a:r>
              <a:rPr lang="pt-BR" dirty="0" err="1" smtClean="0"/>
              <a:t>Xm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Frequência (f) do movimento: número de oscilações completas por segundo. É dada em Hertz (Hz)</a:t>
            </a:r>
          </a:p>
          <a:p>
            <a:pPr marL="457200" lvl="1" indent="0" algn="ctr">
              <a:buNone/>
            </a:pPr>
            <a:r>
              <a:rPr lang="pt-BR" dirty="0" smtClean="0"/>
              <a:t>1 hertz = 1 Hz = 1 oscilação por segundo = 1 s</a:t>
            </a:r>
            <a:r>
              <a:rPr lang="pt-BR" baseline="30000" dirty="0" smtClean="0"/>
              <a:t>-1</a:t>
            </a:r>
            <a:endParaRPr lang="pt-BR" baseline="30000" dirty="0"/>
          </a:p>
          <a:p>
            <a:pPr lvl="1" algn="just"/>
            <a:r>
              <a:rPr lang="pt-BR" dirty="0" smtClean="0"/>
              <a:t>Período (T) do movimento: tempo que a partícula leva para retornar ao ponto inicial do movimento. É dado em segundos. </a:t>
            </a:r>
          </a:p>
          <a:p>
            <a:pPr marL="457200" lvl="1" indent="0" algn="just">
              <a:buNone/>
            </a:pPr>
            <a:endParaRPr lang="pt-BR" dirty="0"/>
          </a:p>
          <a:p>
            <a:pPr marL="457200" lvl="1" indent="0" algn="just">
              <a:buNone/>
            </a:pPr>
            <a:endParaRPr lang="pt-BR" dirty="0" smtClean="0"/>
          </a:p>
          <a:p>
            <a:pPr lvl="1" algn="just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114513" y="5805264"/>
                <a:ext cx="1105559" cy="850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𝑻</m:t>
                      </m:r>
                      <m:r>
                        <a:rPr lang="pt-B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13" y="5805264"/>
                <a:ext cx="1105559" cy="8509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CARACTERÍSTICAS DO MOVIMENTO MHS.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89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50938" y="981075"/>
            <a:ext cx="7993062" cy="4784725"/>
          </a:xfrm>
        </p:spPr>
        <p:txBody>
          <a:bodyPr/>
          <a:lstStyle/>
          <a:p>
            <a:pPr algn="just"/>
            <a:r>
              <a:rPr lang="pt-BR" sz="2600" dirty="0" smtClean="0"/>
              <a:t>Função do deslocamento x da partícula em relação à origem. </a:t>
            </a:r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Função do Movimento Harmônico Simples.</a:t>
            </a:r>
          </a:p>
          <a:p>
            <a:pPr algn="just"/>
            <a:r>
              <a:rPr lang="pt-BR" sz="2600" dirty="0" smtClean="0"/>
              <a:t>Função senoidal.</a:t>
            </a:r>
          </a:p>
          <a:p>
            <a:pPr algn="just"/>
            <a:r>
              <a:rPr lang="pt-BR" sz="2600" dirty="0" err="1" smtClean="0"/>
              <a:t>Xm</a:t>
            </a:r>
            <a:r>
              <a:rPr lang="pt-BR" sz="2600" dirty="0" smtClean="0"/>
              <a:t> = amplitude, deslocamento máximo da partícula</a:t>
            </a:r>
          </a:p>
          <a:p>
            <a:pPr algn="just"/>
            <a:r>
              <a:rPr lang="pt-BR" sz="2600" dirty="0" smtClean="0"/>
              <a:t>(</a:t>
            </a:r>
            <a:r>
              <a:rPr lang="pt-BR" sz="2600" dirty="0" err="1" smtClean="0"/>
              <a:t>wt</a:t>
            </a:r>
            <a:r>
              <a:rPr lang="pt-BR" sz="2600" dirty="0" smtClean="0"/>
              <a:t> + </a:t>
            </a:r>
            <a:r>
              <a:rPr lang="pt-BR" sz="2600" dirty="0" smtClean="0">
                <a:sym typeface="Symbol"/>
              </a:rPr>
              <a:t>) = fase do movimento</a:t>
            </a:r>
          </a:p>
          <a:p>
            <a:pPr algn="just"/>
            <a:r>
              <a:rPr lang="pt-BR" sz="2600" dirty="0" smtClean="0">
                <a:sym typeface="Symbol"/>
              </a:rPr>
              <a:t> = constante de fase (ou ângulo de fase)</a:t>
            </a:r>
          </a:p>
          <a:p>
            <a:pPr algn="just"/>
            <a:r>
              <a:rPr lang="pt-BR" sz="2600" dirty="0" smtClean="0">
                <a:sym typeface="Symbol"/>
              </a:rPr>
              <a:t>w = frequência angular do movimento</a:t>
            </a:r>
            <a:endParaRPr lang="pt-BR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267744" y="2412177"/>
                <a:ext cx="45933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t-BR" sz="3200" b="0" i="1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latin typeface="Cambria Math"/>
                        </a:rPr>
                        <m:t>cos</m:t>
                      </m:r>
                      <m:r>
                        <a:rPr lang="pt-BR" sz="3200" b="0" i="1" smtClean="0">
                          <a:latin typeface="Cambria Math"/>
                        </a:rPr>
                        <m:t>⁡(</m:t>
                      </m:r>
                      <m:r>
                        <a:rPr lang="pt-BR" sz="3200" b="0" i="1" smtClean="0">
                          <a:latin typeface="Cambria Math"/>
                        </a:rPr>
                        <m:t>𝑤𝑡</m:t>
                      </m:r>
                      <m:r>
                        <a:rPr lang="pt-BR" sz="3200" b="0" i="1" smtClean="0">
                          <a:latin typeface="Cambria Math"/>
                        </a:rPr>
                        <m:t>+ 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412177"/>
                <a:ext cx="459337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6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85"/>
            <a:ext cx="5616624" cy="230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8"/>
          <a:stretch/>
        </p:blipFill>
        <p:spPr bwMode="auto">
          <a:xfrm>
            <a:off x="539553" y="2371328"/>
            <a:ext cx="561662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2022"/>
            <a:ext cx="5616624" cy="22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72200" y="8367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Aumento da amplitude </a:t>
            </a:r>
            <a:r>
              <a:rPr lang="pt-BR" sz="2000" b="1" dirty="0" err="1" smtClean="0"/>
              <a:t>Xm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00192" y="292494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Diminuição do período T da função.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72200" y="52292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Alteração na constante de fase.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515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50938" y="908050"/>
            <a:ext cx="7993062" cy="5576888"/>
          </a:xfrm>
        </p:spPr>
        <p:txBody>
          <a:bodyPr/>
          <a:lstStyle/>
          <a:p>
            <a:pPr algn="just"/>
            <a:r>
              <a:rPr lang="pt-BR" dirty="0" smtClean="0"/>
              <a:t>O deslocamento x se repete quanto x(t) for igual a x(</a:t>
            </a:r>
            <a:r>
              <a:rPr lang="pt-BR" dirty="0" err="1" smtClean="0"/>
              <a:t>t+T</a:t>
            </a:r>
            <a:r>
              <a:rPr lang="pt-BR" dirty="0" smtClean="0"/>
              <a:t>), para qualquer valor de t.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Analisando para o caso em que </a:t>
            </a:r>
            <a:r>
              <a:rPr lang="pt-BR" dirty="0" smtClean="0">
                <a:sym typeface="Symbol"/>
              </a:rPr>
              <a:t> = 0.</a:t>
            </a:r>
          </a:p>
          <a:p>
            <a:pPr algn="just"/>
            <a:endParaRPr lang="pt-BR" dirty="0">
              <a:sym typeface="Symbol"/>
            </a:endParaRPr>
          </a:p>
          <a:p>
            <a:pPr algn="just"/>
            <a:endParaRPr lang="pt-BR" dirty="0" smtClean="0">
              <a:sym typeface="Symbol"/>
            </a:endParaRPr>
          </a:p>
          <a:p>
            <a:pPr algn="just"/>
            <a:r>
              <a:rPr lang="pt-BR" dirty="0" smtClean="0">
                <a:sym typeface="Symbol"/>
              </a:rPr>
              <a:t>Quando a fase aumentar em 2 </a:t>
            </a:r>
            <a:r>
              <a:rPr lang="pt-BR" dirty="0" err="1" smtClean="0">
                <a:sym typeface="Symbol"/>
              </a:rPr>
              <a:t>rad</a:t>
            </a:r>
            <a:r>
              <a:rPr lang="pt-BR" dirty="0" smtClean="0">
                <a:sym typeface="Symbol"/>
              </a:rPr>
              <a:t> a função </a:t>
            </a:r>
            <a:r>
              <a:rPr lang="pt-BR" dirty="0" err="1" smtClean="0">
                <a:sym typeface="Symbol"/>
              </a:rPr>
              <a:t>co-seno</a:t>
            </a:r>
            <a:r>
              <a:rPr lang="pt-BR" dirty="0" smtClean="0">
                <a:sym typeface="Symbol"/>
              </a:rPr>
              <a:t> se repete:</a:t>
            </a:r>
          </a:p>
          <a:p>
            <a:pPr marL="0" indent="0" algn="just">
              <a:buNone/>
            </a:pPr>
            <a:endParaRPr lang="pt-BR" dirty="0">
              <a:sym typeface="Symbol"/>
            </a:endParaRPr>
          </a:p>
          <a:p>
            <a:pPr marL="0" indent="0" algn="just">
              <a:buNone/>
            </a:pPr>
            <a:endParaRPr lang="pt-BR" dirty="0">
              <a:sym typeface="Symbol"/>
            </a:endParaRPr>
          </a:p>
          <a:p>
            <a:pPr algn="just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907704" y="2977788"/>
                <a:ext cx="55940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t-BR" sz="3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𝑤𝑡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= </m:t>
                          </m:r>
                          <m:sSub>
                            <m:sSubPr>
                              <m:ctrlPr>
                                <a:rPr lang="pt-BR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pt-BR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pt-BR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pt-BR" sz="3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77788"/>
                <a:ext cx="559409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100471" y="4922004"/>
                <a:ext cx="5423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𝑤𝑡</m:t>
                      </m:r>
                      <m:r>
                        <a:rPr lang="pt-BR" sz="2800" b="0" i="1" smtClean="0">
                          <a:latin typeface="Cambria Math"/>
                        </a:rPr>
                        <m:t>+2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⇒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𝑤𝑇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71" y="4922004"/>
                <a:ext cx="542385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544755" y="5589240"/>
                <a:ext cx="26114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𝑤</m:t>
                      </m:r>
                      <m:r>
                        <a:rPr lang="pt-BR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=2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755" y="5589240"/>
                <a:ext cx="2611421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5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30300" y="2387600"/>
            <a:ext cx="8013700" cy="413702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TESTINHO: Uma partícula em oscilação harmônica simples de período T está em –</a:t>
            </a:r>
            <a:r>
              <a:rPr lang="pt-BR" sz="2400" dirty="0" err="1" smtClean="0"/>
              <a:t>Xm</a:t>
            </a:r>
            <a:r>
              <a:rPr lang="pt-BR" sz="2400" dirty="0" smtClean="0"/>
              <a:t> no instante t = 0. A partícula está em – </a:t>
            </a:r>
            <a:r>
              <a:rPr lang="pt-BR" sz="2400" dirty="0" err="1" smtClean="0"/>
              <a:t>Xm</a:t>
            </a:r>
            <a:r>
              <a:rPr lang="pt-BR" sz="2400" dirty="0" smtClean="0"/>
              <a:t>, em + </a:t>
            </a:r>
            <a:r>
              <a:rPr lang="pt-BR" sz="2400" dirty="0" err="1" smtClean="0"/>
              <a:t>Xm</a:t>
            </a:r>
            <a:r>
              <a:rPr lang="pt-BR" sz="2400" dirty="0" smtClean="0"/>
              <a:t>, em 0, entre –</a:t>
            </a:r>
            <a:r>
              <a:rPr lang="pt-BR" sz="2400" dirty="0" err="1" smtClean="0"/>
              <a:t>Xm</a:t>
            </a:r>
            <a:r>
              <a:rPr lang="pt-BR" sz="2400" dirty="0" smtClean="0"/>
              <a:t> e 0 ou entre 0 e + </a:t>
            </a:r>
            <a:r>
              <a:rPr lang="pt-BR" sz="2400" dirty="0" err="1" smtClean="0"/>
              <a:t>Xm</a:t>
            </a:r>
            <a:r>
              <a:rPr lang="pt-BR" sz="2400" dirty="0" smtClean="0"/>
              <a:t> no instante</a:t>
            </a:r>
          </a:p>
          <a:p>
            <a:pPr marL="514350" indent="-514350" algn="just">
              <a:buAutoNum type="alphaLcParenR"/>
            </a:pPr>
            <a:r>
              <a:rPr lang="pt-BR" sz="2400" dirty="0" smtClean="0"/>
              <a:t>t = 200T</a:t>
            </a:r>
          </a:p>
          <a:p>
            <a:pPr marL="514350" indent="-514350" algn="just">
              <a:buAutoNum type="alphaLcParenR"/>
            </a:pPr>
            <a:r>
              <a:rPr lang="pt-BR" sz="2400" dirty="0"/>
              <a:t>t</a:t>
            </a:r>
            <a:r>
              <a:rPr lang="pt-BR" sz="2400" dirty="0" smtClean="0"/>
              <a:t> = 3,50T</a:t>
            </a:r>
          </a:p>
          <a:p>
            <a:pPr marL="514350" indent="-514350" algn="just">
              <a:buAutoNum type="alphaLcParenR"/>
            </a:pPr>
            <a:r>
              <a:rPr lang="pt-BR" sz="2400" dirty="0"/>
              <a:t>t</a:t>
            </a:r>
            <a:r>
              <a:rPr lang="pt-BR" sz="2400" dirty="0" smtClean="0"/>
              <a:t> = 5,25T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12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ápsulas">
  <a:themeElements>
    <a:clrScheme name="Cápsulas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3020</Words>
  <Application>Microsoft Office PowerPoint</Application>
  <PresentationFormat>Apresentação na tela (4:3)</PresentationFormat>
  <Paragraphs>445</Paragraphs>
  <Slides>43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Cápsulas</vt:lpstr>
      <vt:lpstr>Equação</vt:lpstr>
      <vt:lpstr>Equation</vt:lpstr>
      <vt:lpstr>Imagem de bitmap</vt:lpstr>
      <vt:lpstr>OSCILAÇÕES</vt:lpstr>
      <vt:lpstr>MOVIMENTOS PERIÓDICOS</vt:lpstr>
      <vt:lpstr>OBJETIVOS</vt:lpstr>
      <vt:lpstr>MOVIMENTO HARMÔNICO SIMPLES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MASSA-MOLA</vt:lpstr>
      <vt:lpstr>Apresentação do PowerPoint</vt:lpstr>
      <vt:lpstr>Apresentação do PowerPoint</vt:lpstr>
      <vt:lpstr>SISTEMA MASSA-MOLA</vt:lpstr>
      <vt:lpstr>SISTEMA MASSA-MOLA</vt:lpstr>
      <vt:lpstr>SISTEMA MASSA-MOLA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OSCILAÇÕES</dc:title>
  <dc:creator>marco antonio</dc:creator>
  <cp:lastModifiedBy>tunisia</cp:lastModifiedBy>
  <cp:revision>112</cp:revision>
  <dcterms:created xsi:type="dcterms:W3CDTF">2014-08-05T21:51:45Z</dcterms:created>
  <dcterms:modified xsi:type="dcterms:W3CDTF">2017-02-13T17:20:20Z</dcterms:modified>
</cp:coreProperties>
</file>